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6" r:id="rId14"/>
    <p:sldId id="292" r:id="rId15"/>
    <p:sldId id="268" r:id="rId16"/>
    <p:sldId id="269" r:id="rId17"/>
    <p:sldId id="287" r:id="rId18"/>
    <p:sldId id="289" r:id="rId19"/>
    <p:sldId id="290" r:id="rId20"/>
    <p:sldId id="270" r:id="rId21"/>
    <p:sldId id="288" r:id="rId22"/>
    <p:sldId id="291" r:id="rId23"/>
    <p:sldId id="278" r:id="rId24"/>
    <p:sldId id="276" r:id="rId25"/>
    <p:sldId id="283" r:id="rId26"/>
    <p:sldId id="271" r:id="rId27"/>
    <p:sldId id="272" r:id="rId28"/>
    <p:sldId id="319" r:id="rId29"/>
    <p:sldId id="274" r:id="rId30"/>
    <p:sldId id="294" r:id="rId31"/>
    <p:sldId id="320" r:id="rId32"/>
    <p:sldId id="295" r:id="rId33"/>
    <p:sldId id="296" r:id="rId34"/>
    <p:sldId id="297" r:id="rId35"/>
    <p:sldId id="321" r:id="rId36"/>
    <p:sldId id="298" r:id="rId37"/>
    <p:sldId id="299" r:id="rId38"/>
    <p:sldId id="322" r:id="rId39"/>
    <p:sldId id="300" r:id="rId40"/>
    <p:sldId id="301" r:id="rId41"/>
    <p:sldId id="302" r:id="rId42"/>
    <p:sldId id="383" r:id="rId43"/>
    <p:sldId id="303" r:id="rId44"/>
    <p:sldId id="304" r:id="rId45"/>
    <p:sldId id="384" r:id="rId46"/>
    <p:sldId id="305" r:id="rId47"/>
    <p:sldId id="306" r:id="rId48"/>
    <p:sldId id="307" r:id="rId49"/>
    <p:sldId id="385" r:id="rId50"/>
    <p:sldId id="308" r:id="rId51"/>
    <p:sldId id="309" r:id="rId52"/>
    <p:sldId id="310" r:id="rId53"/>
    <p:sldId id="311" r:id="rId54"/>
    <p:sldId id="312" r:id="rId55"/>
    <p:sldId id="313" r:id="rId56"/>
    <p:sldId id="314" r:id="rId57"/>
    <p:sldId id="315" r:id="rId58"/>
    <p:sldId id="316" r:id="rId59"/>
    <p:sldId id="317" r:id="rId60"/>
    <p:sldId id="324" r:id="rId61"/>
    <p:sldId id="326" r:id="rId62"/>
    <p:sldId id="327" r:id="rId63"/>
    <p:sldId id="328" r:id="rId64"/>
    <p:sldId id="329" r:id="rId65"/>
    <p:sldId id="331" r:id="rId66"/>
    <p:sldId id="332" r:id="rId67"/>
    <p:sldId id="333" r:id="rId68"/>
    <p:sldId id="334" r:id="rId69"/>
    <p:sldId id="335" r:id="rId70"/>
    <p:sldId id="336" r:id="rId71"/>
    <p:sldId id="338" r:id="rId72"/>
    <p:sldId id="339" r:id="rId73"/>
    <p:sldId id="340" r:id="rId74"/>
    <p:sldId id="341" r:id="rId75"/>
    <p:sldId id="342" r:id="rId76"/>
    <p:sldId id="343" r:id="rId77"/>
    <p:sldId id="344" r:id="rId78"/>
    <p:sldId id="345" r:id="rId79"/>
    <p:sldId id="346" r:id="rId80"/>
    <p:sldId id="347" r:id="rId81"/>
    <p:sldId id="348" r:id="rId82"/>
    <p:sldId id="349" r:id="rId83"/>
    <p:sldId id="350" r:id="rId84"/>
    <p:sldId id="351" r:id="rId85"/>
    <p:sldId id="352" r:id="rId86"/>
    <p:sldId id="353" r:id="rId87"/>
    <p:sldId id="354" r:id="rId88"/>
    <p:sldId id="356" r:id="rId89"/>
    <p:sldId id="357" r:id="rId90"/>
    <p:sldId id="358" r:id="rId91"/>
    <p:sldId id="359" r:id="rId92"/>
    <p:sldId id="360" r:id="rId93"/>
    <p:sldId id="361" r:id="rId94"/>
    <p:sldId id="362" r:id="rId95"/>
    <p:sldId id="363" r:id="rId96"/>
    <p:sldId id="364" r:id="rId97"/>
    <p:sldId id="365" r:id="rId98"/>
    <p:sldId id="366" r:id="rId99"/>
    <p:sldId id="367" r:id="rId100"/>
    <p:sldId id="368" r:id="rId101"/>
    <p:sldId id="369" r:id="rId102"/>
    <p:sldId id="370" r:id="rId103"/>
    <p:sldId id="371" r:id="rId104"/>
    <p:sldId id="372" r:id="rId105"/>
    <p:sldId id="373" r:id="rId106"/>
    <p:sldId id="374" r:id="rId107"/>
    <p:sldId id="375" r:id="rId108"/>
    <p:sldId id="376" r:id="rId109"/>
    <p:sldId id="377" r:id="rId110"/>
    <p:sldId id="378" r:id="rId111"/>
    <p:sldId id="379" r:id="rId112"/>
    <p:sldId id="380" r:id="rId113"/>
    <p:sldId id="382" r:id="rId1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A93B1CDD-AB3F-49BC-A4F7-D8F51D42DEE3}">
          <p14:sldIdLst>
            <p14:sldId id="256"/>
            <p14:sldId id="257"/>
            <p14:sldId id="258"/>
            <p14:sldId id="259"/>
            <p14:sldId id="260"/>
            <p14:sldId id="261"/>
            <p14:sldId id="262"/>
            <p14:sldId id="263"/>
            <p14:sldId id="264"/>
            <p14:sldId id="265"/>
            <p14:sldId id="266"/>
            <p14:sldId id="267"/>
            <p14:sldId id="286"/>
            <p14:sldId id="292"/>
            <p14:sldId id="268"/>
            <p14:sldId id="269"/>
            <p14:sldId id="287"/>
            <p14:sldId id="289"/>
            <p14:sldId id="290"/>
            <p14:sldId id="270"/>
            <p14:sldId id="288"/>
            <p14:sldId id="291"/>
            <p14:sldId id="278"/>
            <p14:sldId id="276"/>
            <p14:sldId id="283"/>
            <p14:sldId id="271"/>
            <p14:sldId id="272"/>
            <p14:sldId id="319"/>
            <p14:sldId id="274"/>
            <p14:sldId id="294"/>
            <p14:sldId id="320"/>
            <p14:sldId id="295"/>
            <p14:sldId id="296"/>
            <p14:sldId id="297"/>
            <p14:sldId id="321"/>
            <p14:sldId id="298"/>
            <p14:sldId id="299"/>
            <p14:sldId id="322"/>
            <p14:sldId id="300"/>
            <p14:sldId id="301"/>
            <p14:sldId id="302"/>
            <p14:sldId id="383"/>
            <p14:sldId id="303"/>
            <p14:sldId id="304"/>
            <p14:sldId id="384"/>
            <p14:sldId id="305"/>
            <p14:sldId id="306"/>
            <p14:sldId id="307"/>
            <p14:sldId id="385"/>
            <p14:sldId id="308"/>
            <p14:sldId id="309"/>
            <p14:sldId id="310"/>
            <p14:sldId id="311"/>
            <p14:sldId id="312"/>
            <p14:sldId id="313"/>
            <p14:sldId id="314"/>
            <p14:sldId id="315"/>
            <p14:sldId id="316"/>
            <p14:sldId id="317"/>
            <p14:sldId id="324"/>
            <p14:sldId id="326"/>
          </p14:sldIdLst>
        </p14:section>
        <p14:section name="Sección sin título" id="{B6C50424-6D24-4114-81FB-A8279E4C44BC}">
          <p14:sldIdLst>
            <p14:sldId id="327"/>
            <p14:sldId id="328"/>
            <p14:sldId id="329"/>
            <p14:sldId id="331"/>
            <p14:sldId id="332"/>
            <p14:sldId id="333"/>
            <p14:sldId id="334"/>
            <p14:sldId id="335"/>
            <p14:sldId id="336"/>
            <p14:sldId id="338"/>
            <p14:sldId id="339"/>
            <p14:sldId id="340"/>
            <p14:sldId id="341"/>
            <p14:sldId id="342"/>
            <p14:sldId id="343"/>
            <p14:sldId id="344"/>
            <p14:sldId id="345"/>
            <p14:sldId id="346"/>
            <p14:sldId id="347"/>
            <p14:sldId id="348"/>
            <p14:sldId id="349"/>
            <p14:sldId id="350"/>
            <p14:sldId id="351"/>
            <p14:sldId id="352"/>
            <p14:sldId id="353"/>
            <p14:sldId id="354"/>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779" autoAdjust="0"/>
    <p:restoredTop sz="94660"/>
  </p:normalViewPr>
  <p:slideViewPr>
    <p:cSldViewPr snapToGrid="0">
      <p:cViewPr varScale="1">
        <p:scale>
          <a:sx n="84" d="100"/>
          <a:sy n="84" d="100"/>
        </p:scale>
        <p:origin x="114"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DC1398-4D0E-4E6D-B570-58EF5E7C19B4}" type="doc">
      <dgm:prSet loTypeId="urn:microsoft.com/office/officeart/2005/8/layout/hList1" loCatId="list" qsTypeId="urn:microsoft.com/office/officeart/2005/8/quickstyle/3d6" qsCatId="3D" csTypeId="urn:microsoft.com/office/officeart/2005/8/colors/accent2_2" csCatId="accent2" phldr="1"/>
      <dgm:spPr/>
      <dgm:t>
        <a:bodyPr/>
        <a:lstStyle/>
        <a:p>
          <a:endParaRPr lang="es-ES"/>
        </a:p>
      </dgm:t>
    </dgm:pt>
    <dgm:pt modelId="{FC216AEC-577C-4C9F-B292-669711634AD7}">
      <dgm:prSet phldrT="[Texto]" custT="1"/>
      <dgm:spPr>
        <a:solidFill>
          <a:srgbClr val="904968"/>
        </a:solidFill>
      </dgm:spPr>
      <dgm:t>
        <a:bodyPr/>
        <a:lstStyle/>
        <a:p>
          <a:r>
            <a:rPr lang="es-ES" sz="2000" dirty="0" smtClean="0">
              <a:latin typeface="Arial" pitchFamily="34" charset="0"/>
              <a:cs typeface="Arial" pitchFamily="34" charset="0"/>
            </a:rPr>
            <a:t>Órgano Electoral Distrital</a:t>
          </a:r>
        </a:p>
        <a:p>
          <a:r>
            <a:rPr lang="es-ES" sz="1600" dirty="0" smtClean="0">
              <a:latin typeface="Arial" pitchFamily="34" charset="0"/>
              <a:cs typeface="Arial" pitchFamily="34" charset="0"/>
            </a:rPr>
            <a:t>Art. 123 Ley Electoral y de Partidos Políticos del Estado de Tabasco</a:t>
          </a:r>
          <a:endParaRPr lang="es-ES" sz="1600" dirty="0">
            <a:latin typeface="Arial" pitchFamily="34" charset="0"/>
            <a:cs typeface="Arial" pitchFamily="34" charset="0"/>
          </a:endParaRPr>
        </a:p>
      </dgm:t>
    </dgm:pt>
    <dgm:pt modelId="{953A81F3-282A-47C8-9C59-AF5EE57DB6E0}" type="parTrans" cxnId="{5DA90CBC-F21F-48B2-BF7A-39A857AD859D}">
      <dgm:prSet/>
      <dgm:spPr/>
      <dgm:t>
        <a:bodyPr/>
        <a:lstStyle/>
        <a:p>
          <a:endParaRPr lang="es-ES"/>
        </a:p>
      </dgm:t>
    </dgm:pt>
    <dgm:pt modelId="{4D297289-C844-439A-A78C-9D803895B060}" type="sibTrans" cxnId="{5DA90CBC-F21F-48B2-BF7A-39A857AD859D}">
      <dgm:prSet/>
      <dgm:spPr/>
      <dgm:t>
        <a:bodyPr/>
        <a:lstStyle/>
        <a:p>
          <a:endParaRPr lang="es-ES"/>
        </a:p>
      </dgm:t>
    </dgm:pt>
    <dgm:pt modelId="{473C37F1-6321-4BA6-B790-DB1BDAB5FDF5}">
      <dgm:prSet phldrT="[Texto]" custT="1"/>
      <dgm:spPr>
        <a:solidFill>
          <a:schemeClr val="bg1">
            <a:lumMod val="75000"/>
            <a:alpha val="90000"/>
          </a:schemeClr>
        </a:solidFill>
      </dgm:spPr>
      <dgm:t>
        <a:bodyPr/>
        <a:lstStyle/>
        <a:p>
          <a:pPr algn="l"/>
          <a:r>
            <a:rPr lang="es-ES" sz="2000" dirty="0" smtClean="0">
              <a:solidFill>
                <a:schemeClr val="bg1"/>
              </a:solidFill>
              <a:latin typeface="Arial" pitchFamily="34" charset="0"/>
              <a:cs typeface="Arial" pitchFamily="34" charset="0"/>
            </a:rPr>
            <a:t>La Junta Electoral Distrital</a:t>
          </a:r>
          <a:endParaRPr lang="es-ES" sz="2000" dirty="0">
            <a:solidFill>
              <a:schemeClr val="bg1"/>
            </a:solidFill>
            <a:latin typeface="Arial" pitchFamily="34" charset="0"/>
            <a:cs typeface="Arial" pitchFamily="34" charset="0"/>
          </a:endParaRPr>
        </a:p>
      </dgm:t>
    </dgm:pt>
    <dgm:pt modelId="{F175198C-B0A2-49B0-BBBF-A64B20B3919C}" type="parTrans" cxnId="{0578C552-3C64-4DF4-B4AE-738AF404E7F4}">
      <dgm:prSet/>
      <dgm:spPr/>
      <dgm:t>
        <a:bodyPr/>
        <a:lstStyle/>
        <a:p>
          <a:endParaRPr lang="es-ES"/>
        </a:p>
      </dgm:t>
    </dgm:pt>
    <dgm:pt modelId="{0084E5B9-C35B-492A-9077-E7D83C6E4878}" type="sibTrans" cxnId="{0578C552-3C64-4DF4-B4AE-738AF404E7F4}">
      <dgm:prSet/>
      <dgm:spPr/>
      <dgm:t>
        <a:bodyPr/>
        <a:lstStyle/>
        <a:p>
          <a:endParaRPr lang="es-ES"/>
        </a:p>
      </dgm:t>
    </dgm:pt>
    <dgm:pt modelId="{D71BCB53-F812-4FEE-A398-E2CD88DD7835}">
      <dgm:prSet phldrT="[Texto]" custT="1"/>
      <dgm:spPr>
        <a:solidFill>
          <a:schemeClr val="bg1">
            <a:lumMod val="75000"/>
            <a:alpha val="90000"/>
          </a:schemeClr>
        </a:solidFill>
      </dgm:spPr>
      <dgm:t>
        <a:bodyPr/>
        <a:lstStyle/>
        <a:p>
          <a:pPr algn="l"/>
          <a:r>
            <a:rPr lang="es-ES" sz="2000" dirty="0" smtClean="0">
              <a:solidFill>
                <a:schemeClr val="bg1"/>
              </a:solidFill>
              <a:latin typeface="Arial" pitchFamily="34" charset="0"/>
              <a:cs typeface="Arial" pitchFamily="34" charset="0"/>
            </a:rPr>
            <a:t>El Consejo Electoral Distrital</a:t>
          </a:r>
          <a:endParaRPr lang="es-ES" sz="2000" dirty="0">
            <a:solidFill>
              <a:schemeClr val="bg1"/>
            </a:solidFill>
            <a:latin typeface="Arial" pitchFamily="34" charset="0"/>
            <a:cs typeface="Arial" pitchFamily="34" charset="0"/>
          </a:endParaRPr>
        </a:p>
      </dgm:t>
    </dgm:pt>
    <dgm:pt modelId="{9AF1CFB5-31C5-4B95-B8CE-EEE53348F122}" type="parTrans" cxnId="{37B176A3-D95F-4559-A8C0-AF5247349E85}">
      <dgm:prSet/>
      <dgm:spPr/>
      <dgm:t>
        <a:bodyPr/>
        <a:lstStyle/>
        <a:p>
          <a:endParaRPr lang="es-ES"/>
        </a:p>
      </dgm:t>
    </dgm:pt>
    <dgm:pt modelId="{91F0CC5E-9AB4-4952-89CF-B4642CD2A357}" type="sibTrans" cxnId="{37B176A3-D95F-4559-A8C0-AF5247349E85}">
      <dgm:prSet/>
      <dgm:spPr/>
      <dgm:t>
        <a:bodyPr/>
        <a:lstStyle/>
        <a:p>
          <a:endParaRPr lang="es-ES"/>
        </a:p>
      </dgm:t>
    </dgm:pt>
    <dgm:pt modelId="{9018498B-744D-42CA-9E70-7A5B18C6E2E3}">
      <dgm:prSet phldrT="[Texto]" custT="1"/>
      <dgm:spPr>
        <a:solidFill>
          <a:srgbClr val="904968"/>
        </a:solidFill>
      </dgm:spPr>
      <dgm:t>
        <a:bodyPr/>
        <a:lstStyle/>
        <a:p>
          <a:r>
            <a:rPr lang="es-ES" sz="2000" dirty="0" smtClean="0">
              <a:latin typeface="Arial" pitchFamily="34" charset="0"/>
              <a:cs typeface="Arial" pitchFamily="34" charset="0"/>
            </a:rPr>
            <a:t>Órgano Electoral Municipal </a:t>
          </a:r>
        </a:p>
        <a:p>
          <a:r>
            <a:rPr lang="es-ES" sz="1600" dirty="0" smtClean="0">
              <a:latin typeface="Arial" pitchFamily="34" charset="0"/>
              <a:cs typeface="Arial" pitchFamily="34" charset="0"/>
            </a:rPr>
            <a:t>Art. 133 Ley Electoral y de Partidos Políticos del Estado de Tabasco</a:t>
          </a:r>
          <a:endParaRPr lang="es-ES" sz="2000" dirty="0">
            <a:latin typeface="Arial" pitchFamily="34" charset="0"/>
            <a:cs typeface="Arial" pitchFamily="34" charset="0"/>
          </a:endParaRPr>
        </a:p>
      </dgm:t>
    </dgm:pt>
    <dgm:pt modelId="{C6243EC2-1DC0-41DE-9C10-F61D80A5DDDA}" type="parTrans" cxnId="{273B2824-FB1A-4E77-AE37-9E662533384B}">
      <dgm:prSet/>
      <dgm:spPr/>
      <dgm:t>
        <a:bodyPr/>
        <a:lstStyle/>
        <a:p>
          <a:endParaRPr lang="es-ES"/>
        </a:p>
      </dgm:t>
    </dgm:pt>
    <dgm:pt modelId="{733FD0F6-E429-4C2F-B8D4-BB9904992AC0}" type="sibTrans" cxnId="{273B2824-FB1A-4E77-AE37-9E662533384B}">
      <dgm:prSet/>
      <dgm:spPr/>
      <dgm:t>
        <a:bodyPr/>
        <a:lstStyle/>
        <a:p>
          <a:endParaRPr lang="es-ES"/>
        </a:p>
      </dgm:t>
    </dgm:pt>
    <dgm:pt modelId="{F25A4206-488E-4AD0-B2A6-2770C375EEF5}">
      <dgm:prSet phldrT="[Texto]" custT="1"/>
      <dgm:spPr>
        <a:solidFill>
          <a:schemeClr val="bg1">
            <a:lumMod val="75000"/>
            <a:alpha val="90000"/>
          </a:schemeClr>
        </a:solidFill>
      </dgm:spPr>
      <dgm:t>
        <a:bodyPr/>
        <a:lstStyle/>
        <a:p>
          <a:pPr algn="l"/>
          <a:r>
            <a:rPr lang="es-ES" sz="2000" dirty="0" smtClean="0">
              <a:solidFill>
                <a:schemeClr val="bg1"/>
              </a:solidFill>
              <a:latin typeface="Arial" pitchFamily="34" charset="0"/>
              <a:cs typeface="Arial" pitchFamily="34" charset="0"/>
            </a:rPr>
            <a:t>La Junta Electoral Municipal</a:t>
          </a:r>
          <a:endParaRPr lang="es-ES" sz="2000" dirty="0">
            <a:solidFill>
              <a:schemeClr val="bg1"/>
            </a:solidFill>
            <a:latin typeface="Arial" pitchFamily="34" charset="0"/>
            <a:cs typeface="Arial" pitchFamily="34" charset="0"/>
          </a:endParaRPr>
        </a:p>
      </dgm:t>
    </dgm:pt>
    <dgm:pt modelId="{86DA82F3-F2DD-4193-A72B-7047A233FBCC}" type="parTrans" cxnId="{5C0B0E8F-127B-49EE-8422-D8247DEF90F0}">
      <dgm:prSet/>
      <dgm:spPr/>
      <dgm:t>
        <a:bodyPr/>
        <a:lstStyle/>
        <a:p>
          <a:endParaRPr lang="es-ES"/>
        </a:p>
      </dgm:t>
    </dgm:pt>
    <dgm:pt modelId="{C687C252-DB85-42E2-8448-5CFB4EF72FEE}" type="sibTrans" cxnId="{5C0B0E8F-127B-49EE-8422-D8247DEF90F0}">
      <dgm:prSet/>
      <dgm:spPr/>
      <dgm:t>
        <a:bodyPr/>
        <a:lstStyle/>
        <a:p>
          <a:endParaRPr lang="es-ES"/>
        </a:p>
      </dgm:t>
    </dgm:pt>
    <dgm:pt modelId="{41EFF8E1-6909-41A8-8CC4-B0F168AC2C47}">
      <dgm:prSet phldrT="[Texto]" custT="1"/>
      <dgm:spPr>
        <a:solidFill>
          <a:schemeClr val="bg1">
            <a:lumMod val="75000"/>
            <a:alpha val="90000"/>
          </a:schemeClr>
        </a:solidFill>
      </dgm:spPr>
      <dgm:t>
        <a:bodyPr/>
        <a:lstStyle/>
        <a:p>
          <a:pPr algn="l"/>
          <a:r>
            <a:rPr lang="es-ES" sz="2000" dirty="0" smtClean="0">
              <a:solidFill>
                <a:schemeClr val="bg1"/>
              </a:solidFill>
              <a:latin typeface="Arial" pitchFamily="34" charset="0"/>
              <a:cs typeface="Arial" pitchFamily="34" charset="0"/>
            </a:rPr>
            <a:t>La Vocalía Ejecutiva Municipal</a:t>
          </a:r>
          <a:endParaRPr lang="es-ES" sz="2000" dirty="0">
            <a:solidFill>
              <a:schemeClr val="bg1"/>
            </a:solidFill>
            <a:latin typeface="Arial" pitchFamily="34" charset="0"/>
            <a:cs typeface="Arial" pitchFamily="34" charset="0"/>
          </a:endParaRPr>
        </a:p>
      </dgm:t>
    </dgm:pt>
    <dgm:pt modelId="{0CD4959A-7383-43E2-A0E9-06F3C0C494FD}" type="parTrans" cxnId="{8EA0FCF8-C541-45A4-838F-1EF352D41C1F}">
      <dgm:prSet/>
      <dgm:spPr/>
      <dgm:t>
        <a:bodyPr/>
        <a:lstStyle/>
        <a:p>
          <a:endParaRPr lang="es-ES"/>
        </a:p>
      </dgm:t>
    </dgm:pt>
    <dgm:pt modelId="{2C5EAD5E-C26E-4363-8FD9-41FE73A41CE2}" type="sibTrans" cxnId="{8EA0FCF8-C541-45A4-838F-1EF352D41C1F}">
      <dgm:prSet/>
      <dgm:spPr/>
      <dgm:t>
        <a:bodyPr/>
        <a:lstStyle/>
        <a:p>
          <a:endParaRPr lang="es-ES"/>
        </a:p>
      </dgm:t>
    </dgm:pt>
    <dgm:pt modelId="{26729424-95C2-4C53-8ED8-7AAD6C68D7D5}">
      <dgm:prSet phldrT="[Texto]" custT="1"/>
      <dgm:spPr>
        <a:solidFill>
          <a:schemeClr val="bg1">
            <a:lumMod val="75000"/>
            <a:alpha val="90000"/>
          </a:schemeClr>
        </a:solidFill>
      </dgm:spPr>
      <dgm:t>
        <a:bodyPr/>
        <a:lstStyle/>
        <a:p>
          <a:pPr algn="l"/>
          <a:r>
            <a:rPr lang="es-ES" sz="2000" dirty="0" smtClean="0">
              <a:solidFill>
                <a:schemeClr val="bg1"/>
              </a:solidFill>
              <a:latin typeface="Arial" pitchFamily="34" charset="0"/>
              <a:cs typeface="Arial" pitchFamily="34" charset="0"/>
            </a:rPr>
            <a:t>La Vocalía Ejecutiva Distrital</a:t>
          </a:r>
          <a:endParaRPr lang="es-ES" sz="2000" dirty="0">
            <a:solidFill>
              <a:schemeClr val="bg1"/>
            </a:solidFill>
            <a:latin typeface="Arial" pitchFamily="34" charset="0"/>
            <a:cs typeface="Arial" pitchFamily="34" charset="0"/>
          </a:endParaRPr>
        </a:p>
      </dgm:t>
    </dgm:pt>
    <dgm:pt modelId="{83CEDA16-4069-477B-BDE7-EC44F5DE5E4E}" type="parTrans" cxnId="{4FF566F5-3C37-4553-94FA-64067DF84DF1}">
      <dgm:prSet/>
      <dgm:spPr/>
      <dgm:t>
        <a:bodyPr/>
        <a:lstStyle/>
        <a:p>
          <a:endParaRPr lang="es-ES"/>
        </a:p>
      </dgm:t>
    </dgm:pt>
    <dgm:pt modelId="{8C4058EA-265C-48AB-9331-B4F6E3DFEC93}" type="sibTrans" cxnId="{4FF566F5-3C37-4553-94FA-64067DF84DF1}">
      <dgm:prSet/>
      <dgm:spPr/>
      <dgm:t>
        <a:bodyPr/>
        <a:lstStyle/>
        <a:p>
          <a:endParaRPr lang="es-ES"/>
        </a:p>
      </dgm:t>
    </dgm:pt>
    <dgm:pt modelId="{C5C8C8E1-1FFE-43DF-8968-711E04247A03}">
      <dgm:prSet phldrT="[Texto]" custT="1"/>
      <dgm:spPr>
        <a:solidFill>
          <a:schemeClr val="bg1">
            <a:lumMod val="75000"/>
            <a:alpha val="90000"/>
          </a:schemeClr>
        </a:solidFill>
      </dgm:spPr>
      <dgm:t>
        <a:bodyPr/>
        <a:lstStyle/>
        <a:p>
          <a:pPr algn="l"/>
          <a:r>
            <a:rPr lang="es-ES" sz="2000" dirty="0" smtClean="0">
              <a:solidFill>
                <a:schemeClr val="bg1"/>
              </a:solidFill>
              <a:latin typeface="Arial" pitchFamily="34" charset="0"/>
              <a:cs typeface="Arial" pitchFamily="34" charset="0"/>
            </a:rPr>
            <a:t>El Consejo Electoral Municipal</a:t>
          </a:r>
          <a:r>
            <a:rPr lang="es-ES" sz="2700" dirty="0" smtClean="0">
              <a:latin typeface="Arial" pitchFamily="34" charset="0"/>
              <a:cs typeface="Arial" pitchFamily="34" charset="0"/>
            </a:rPr>
            <a:t>	</a:t>
          </a:r>
          <a:endParaRPr lang="es-ES" sz="2700" dirty="0">
            <a:latin typeface="Arial" pitchFamily="34" charset="0"/>
            <a:cs typeface="Arial" pitchFamily="34" charset="0"/>
          </a:endParaRPr>
        </a:p>
      </dgm:t>
    </dgm:pt>
    <dgm:pt modelId="{91A428BE-3B00-40F5-B653-2AD844C473DD}" type="parTrans" cxnId="{A7316127-2301-4143-B285-557C7B31C56D}">
      <dgm:prSet/>
      <dgm:spPr/>
      <dgm:t>
        <a:bodyPr/>
        <a:lstStyle/>
        <a:p>
          <a:endParaRPr lang="es-ES"/>
        </a:p>
      </dgm:t>
    </dgm:pt>
    <dgm:pt modelId="{23CC4F1D-1529-4F8F-9F4F-D0E958CFAB16}" type="sibTrans" cxnId="{A7316127-2301-4143-B285-557C7B31C56D}">
      <dgm:prSet/>
      <dgm:spPr/>
      <dgm:t>
        <a:bodyPr/>
        <a:lstStyle/>
        <a:p>
          <a:endParaRPr lang="es-ES"/>
        </a:p>
      </dgm:t>
    </dgm:pt>
    <dgm:pt modelId="{001B776C-F198-4D9B-9C9D-3EB601B2B285}" type="pres">
      <dgm:prSet presAssocID="{81DC1398-4D0E-4E6D-B570-58EF5E7C19B4}" presName="Name0" presStyleCnt="0">
        <dgm:presLayoutVars>
          <dgm:dir/>
          <dgm:animLvl val="lvl"/>
          <dgm:resizeHandles val="exact"/>
        </dgm:presLayoutVars>
      </dgm:prSet>
      <dgm:spPr/>
      <dgm:t>
        <a:bodyPr/>
        <a:lstStyle/>
        <a:p>
          <a:endParaRPr lang="es-ES"/>
        </a:p>
      </dgm:t>
    </dgm:pt>
    <dgm:pt modelId="{6545B5FE-53EA-47FC-BFF0-0642B4843652}" type="pres">
      <dgm:prSet presAssocID="{FC216AEC-577C-4C9F-B292-669711634AD7}" presName="composite" presStyleCnt="0"/>
      <dgm:spPr/>
      <dgm:t>
        <a:bodyPr/>
        <a:lstStyle/>
        <a:p>
          <a:endParaRPr lang="es-MX"/>
        </a:p>
      </dgm:t>
    </dgm:pt>
    <dgm:pt modelId="{BE1D8E43-43FE-4FC5-8F88-6C20992F7253}" type="pres">
      <dgm:prSet presAssocID="{FC216AEC-577C-4C9F-B292-669711634AD7}" presName="parTx" presStyleLbl="alignNode1" presStyleIdx="0" presStyleCnt="2">
        <dgm:presLayoutVars>
          <dgm:chMax val="0"/>
          <dgm:chPref val="0"/>
          <dgm:bulletEnabled val="1"/>
        </dgm:presLayoutVars>
      </dgm:prSet>
      <dgm:spPr/>
      <dgm:t>
        <a:bodyPr/>
        <a:lstStyle/>
        <a:p>
          <a:endParaRPr lang="es-ES"/>
        </a:p>
      </dgm:t>
    </dgm:pt>
    <dgm:pt modelId="{8540E243-A476-4CA4-A1F1-D8660496F10D}" type="pres">
      <dgm:prSet presAssocID="{FC216AEC-577C-4C9F-B292-669711634AD7}" presName="desTx" presStyleLbl="alignAccFollowNode1" presStyleIdx="0" presStyleCnt="2">
        <dgm:presLayoutVars>
          <dgm:bulletEnabled val="1"/>
        </dgm:presLayoutVars>
      </dgm:prSet>
      <dgm:spPr/>
      <dgm:t>
        <a:bodyPr/>
        <a:lstStyle/>
        <a:p>
          <a:endParaRPr lang="es-ES"/>
        </a:p>
      </dgm:t>
    </dgm:pt>
    <dgm:pt modelId="{93FC05B4-1B0C-4F88-8FCE-FBEE9F0D4DE1}" type="pres">
      <dgm:prSet presAssocID="{4D297289-C844-439A-A78C-9D803895B060}" presName="space" presStyleCnt="0"/>
      <dgm:spPr/>
      <dgm:t>
        <a:bodyPr/>
        <a:lstStyle/>
        <a:p>
          <a:endParaRPr lang="es-MX"/>
        </a:p>
      </dgm:t>
    </dgm:pt>
    <dgm:pt modelId="{5B1D7662-3D55-4F80-B271-769B004F237F}" type="pres">
      <dgm:prSet presAssocID="{9018498B-744D-42CA-9E70-7A5B18C6E2E3}" presName="composite" presStyleCnt="0"/>
      <dgm:spPr/>
      <dgm:t>
        <a:bodyPr/>
        <a:lstStyle/>
        <a:p>
          <a:endParaRPr lang="es-MX"/>
        </a:p>
      </dgm:t>
    </dgm:pt>
    <dgm:pt modelId="{DF9146EF-A1BD-4345-AE76-4D3EC128D616}" type="pres">
      <dgm:prSet presAssocID="{9018498B-744D-42CA-9E70-7A5B18C6E2E3}" presName="parTx" presStyleLbl="alignNode1" presStyleIdx="1" presStyleCnt="2" custLinFactNeighborX="-2000" custLinFactNeighborY="2148">
        <dgm:presLayoutVars>
          <dgm:chMax val="0"/>
          <dgm:chPref val="0"/>
          <dgm:bulletEnabled val="1"/>
        </dgm:presLayoutVars>
      </dgm:prSet>
      <dgm:spPr/>
      <dgm:t>
        <a:bodyPr/>
        <a:lstStyle/>
        <a:p>
          <a:endParaRPr lang="es-ES"/>
        </a:p>
      </dgm:t>
    </dgm:pt>
    <dgm:pt modelId="{3E730552-4EFC-4FBE-9405-5B4D736B03B9}" type="pres">
      <dgm:prSet presAssocID="{9018498B-744D-42CA-9E70-7A5B18C6E2E3}" presName="desTx" presStyleLbl="alignAccFollowNode1" presStyleIdx="1" presStyleCnt="2" custLinFactNeighborX="12855" custLinFactNeighborY="65868">
        <dgm:presLayoutVars>
          <dgm:bulletEnabled val="1"/>
        </dgm:presLayoutVars>
      </dgm:prSet>
      <dgm:spPr/>
      <dgm:t>
        <a:bodyPr/>
        <a:lstStyle/>
        <a:p>
          <a:endParaRPr lang="es-ES"/>
        </a:p>
      </dgm:t>
    </dgm:pt>
  </dgm:ptLst>
  <dgm:cxnLst>
    <dgm:cxn modelId="{4FF566F5-3C37-4553-94FA-64067DF84DF1}" srcId="{FC216AEC-577C-4C9F-B292-669711634AD7}" destId="{26729424-95C2-4C53-8ED8-7AAD6C68D7D5}" srcOrd="1" destOrd="0" parTransId="{83CEDA16-4069-477B-BDE7-EC44F5DE5E4E}" sibTransId="{8C4058EA-265C-48AB-9331-B4F6E3DFEC93}"/>
    <dgm:cxn modelId="{36639EB8-7487-4B6D-B9CC-122F00C02B51}" type="presOf" srcId="{473C37F1-6321-4BA6-B790-DB1BDAB5FDF5}" destId="{8540E243-A476-4CA4-A1F1-D8660496F10D}" srcOrd="0" destOrd="0" presId="urn:microsoft.com/office/officeart/2005/8/layout/hList1"/>
    <dgm:cxn modelId="{273B2824-FB1A-4E77-AE37-9E662533384B}" srcId="{81DC1398-4D0E-4E6D-B570-58EF5E7C19B4}" destId="{9018498B-744D-42CA-9E70-7A5B18C6E2E3}" srcOrd="1" destOrd="0" parTransId="{C6243EC2-1DC0-41DE-9C10-F61D80A5DDDA}" sibTransId="{733FD0F6-E429-4C2F-B8D4-BB9904992AC0}"/>
    <dgm:cxn modelId="{5DA90CBC-F21F-48B2-BF7A-39A857AD859D}" srcId="{81DC1398-4D0E-4E6D-B570-58EF5E7C19B4}" destId="{FC216AEC-577C-4C9F-B292-669711634AD7}" srcOrd="0" destOrd="0" parTransId="{953A81F3-282A-47C8-9C59-AF5EE57DB6E0}" sibTransId="{4D297289-C844-439A-A78C-9D803895B060}"/>
    <dgm:cxn modelId="{78F68729-892D-461D-A4AF-542CC91FD7CB}" type="presOf" srcId="{41EFF8E1-6909-41A8-8CC4-B0F168AC2C47}" destId="{3E730552-4EFC-4FBE-9405-5B4D736B03B9}" srcOrd="0" destOrd="1" presId="urn:microsoft.com/office/officeart/2005/8/layout/hList1"/>
    <dgm:cxn modelId="{013F044F-07C1-4E1E-9DE9-ECBA124D912B}" type="presOf" srcId="{C5C8C8E1-1FFE-43DF-8968-711E04247A03}" destId="{3E730552-4EFC-4FBE-9405-5B4D736B03B9}" srcOrd="0" destOrd="2" presId="urn:microsoft.com/office/officeart/2005/8/layout/hList1"/>
    <dgm:cxn modelId="{8EA0FCF8-C541-45A4-838F-1EF352D41C1F}" srcId="{9018498B-744D-42CA-9E70-7A5B18C6E2E3}" destId="{41EFF8E1-6909-41A8-8CC4-B0F168AC2C47}" srcOrd="1" destOrd="0" parTransId="{0CD4959A-7383-43E2-A0E9-06F3C0C494FD}" sibTransId="{2C5EAD5E-C26E-4363-8FD9-41FE73A41CE2}"/>
    <dgm:cxn modelId="{37B176A3-D95F-4559-A8C0-AF5247349E85}" srcId="{FC216AEC-577C-4C9F-B292-669711634AD7}" destId="{D71BCB53-F812-4FEE-A398-E2CD88DD7835}" srcOrd="2" destOrd="0" parTransId="{9AF1CFB5-31C5-4B95-B8CE-EEE53348F122}" sibTransId="{91F0CC5E-9AB4-4952-89CF-B4642CD2A357}"/>
    <dgm:cxn modelId="{5C0B0E8F-127B-49EE-8422-D8247DEF90F0}" srcId="{9018498B-744D-42CA-9E70-7A5B18C6E2E3}" destId="{F25A4206-488E-4AD0-B2A6-2770C375EEF5}" srcOrd="0" destOrd="0" parTransId="{86DA82F3-F2DD-4193-A72B-7047A233FBCC}" sibTransId="{C687C252-DB85-42E2-8448-5CFB4EF72FEE}"/>
    <dgm:cxn modelId="{B69D8023-9AC2-4BDD-A7DF-A15507EDF207}" type="presOf" srcId="{D71BCB53-F812-4FEE-A398-E2CD88DD7835}" destId="{8540E243-A476-4CA4-A1F1-D8660496F10D}" srcOrd="0" destOrd="2" presId="urn:microsoft.com/office/officeart/2005/8/layout/hList1"/>
    <dgm:cxn modelId="{41626E4B-55F3-40B9-9719-44BEA48D10C3}" type="presOf" srcId="{26729424-95C2-4C53-8ED8-7AAD6C68D7D5}" destId="{8540E243-A476-4CA4-A1F1-D8660496F10D}" srcOrd="0" destOrd="1" presId="urn:microsoft.com/office/officeart/2005/8/layout/hList1"/>
    <dgm:cxn modelId="{EE0D8C3D-A9CC-4978-8E52-3965973DE078}" type="presOf" srcId="{81DC1398-4D0E-4E6D-B570-58EF5E7C19B4}" destId="{001B776C-F198-4D9B-9C9D-3EB601B2B285}" srcOrd="0" destOrd="0" presId="urn:microsoft.com/office/officeart/2005/8/layout/hList1"/>
    <dgm:cxn modelId="{A7316127-2301-4143-B285-557C7B31C56D}" srcId="{9018498B-744D-42CA-9E70-7A5B18C6E2E3}" destId="{C5C8C8E1-1FFE-43DF-8968-711E04247A03}" srcOrd="2" destOrd="0" parTransId="{91A428BE-3B00-40F5-B653-2AD844C473DD}" sibTransId="{23CC4F1D-1529-4F8F-9F4F-D0E958CFAB16}"/>
    <dgm:cxn modelId="{05502A90-BED3-4F41-8EB9-5E20BB217C0C}" type="presOf" srcId="{F25A4206-488E-4AD0-B2A6-2770C375EEF5}" destId="{3E730552-4EFC-4FBE-9405-5B4D736B03B9}" srcOrd="0" destOrd="0" presId="urn:microsoft.com/office/officeart/2005/8/layout/hList1"/>
    <dgm:cxn modelId="{A2EDA39A-00D1-4A68-B4E1-B70A25B26851}" type="presOf" srcId="{9018498B-744D-42CA-9E70-7A5B18C6E2E3}" destId="{DF9146EF-A1BD-4345-AE76-4D3EC128D616}" srcOrd="0" destOrd="0" presId="urn:microsoft.com/office/officeart/2005/8/layout/hList1"/>
    <dgm:cxn modelId="{E088E6F4-12B3-4C88-B3EB-03ADF122D34B}" type="presOf" srcId="{FC216AEC-577C-4C9F-B292-669711634AD7}" destId="{BE1D8E43-43FE-4FC5-8F88-6C20992F7253}" srcOrd="0" destOrd="0" presId="urn:microsoft.com/office/officeart/2005/8/layout/hList1"/>
    <dgm:cxn modelId="{0578C552-3C64-4DF4-B4AE-738AF404E7F4}" srcId="{FC216AEC-577C-4C9F-B292-669711634AD7}" destId="{473C37F1-6321-4BA6-B790-DB1BDAB5FDF5}" srcOrd="0" destOrd="0" parTransId="{F175198C-B0A2-49B0-BBBF-A64B20B3919C}" sibTransId="{0084E5B9-C35B-492A-9077-E7D83C6E4878}"/>
    <dgm:cxn modelId="{3D7354B0-CB38-4D31-89BE-44F0BD11744F}" type="presParOf" srcId="{001B776C-F198-4D9B-9C9D-3EB601B2B285}" destId="{6545B5FE-53EA-47FC-BFF0-0642B4843652}" srcOrd="0" destOrd="0" presId="urn:microsoft.com/office/officeart/2005/8/layout/hList1"/>
    <dgm:cxn modelId="{9AA18190-7DD3-40F1-84DA-D4B1D4A9BA20}" type="presParOf" srcId="{6545B5FE-53EA-47FC-BFF0-0642B4843652}" destId="{BE1D8E43-43FE-4FC5-8F88-6C20992F7253}" srcOrd="0" destOrd="0" presId="urn:microsoft.com/office/officeart/2005/8/layout/hList1"/>
    <dgm:cxn modelId="{DE65CF21-58FC-4010-9720-673E4886210C}" type="presParOf" srcId="{6545B5FE-53EA-47FC-BFF0-0642B4843652}" destId="{8540E243-A476-4CA4-A1F1-D8660496F10D}" srcOrd="1" destOrd="0" presId="urn:microsoft.com/office/officeart/2005/8/layout/hList1"/>
    <dgm:cxn modelId="{D073054F-7B2F-4444-8BB2-41B260694A99}" type="presParOf" srcId="{001B776C-F198-4D9B-9C9D-3EB601B2B285}" destId="{93FC05B4-1B0C-4F88-8FCE-FBEE9F0D4DE1}" srcOrd="1" destOrd="0" presId="urn:microsoft.com/office/officeart/2005/8/layout/hList1"/>
    <dgm:cxn modelId="{0695BB85-78B4-4F1F-A230-4FB42725CEE8}" type="presParOf" srcId="{001B776C-F198-4D9B-9C9D-3EB601B2B285}" destId="{5B1D7662-3D55-4F80-B271-769B004F237F}" srcOrd="2" destOrd="0" presId="urn:microsoft.com/office/officeart/2005/8/layout/hList1"/>
    <dgm:cxn modelId="{1190207A-E148-47F1-93F9-028847704D69}" type="presParOf" srcId="{5B1D7662-3D55-4F80-B271-769B004F237F}" destId="{DF9146EF-A1BD-4345-AE76-4D3EC128D616}" srcOrd="0" destOrd="0" presId="urn:microsoft.com/office/officeart/2005/8/layout/hList1"/>
    <dgm:cxn modelId="{A9B547B0-5A09-4D23-805B-1A7BB76A57E5}" type="presParOf" srcId="{5B1D7662-3D55-4F80-B271-769B004F237F}" destId="{3E730552-4EFC-4FBE-9405-5B4D736B03B9}"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5A0632-BA25-46FB-9102-6C43825BB305}" type="doc">
      <dgm:prSet loTypeId="urn:microsoft.com/office/officeart/2005/8/layout/matrix1" loCatId="matrix" qsTypeId="urn:microsoft.com/office/officeart/2005/8/quickstyle/3d6" qsCatId="3D" csTypeId="urn:microsoft.com/office/officeart/2005/8/colors/accent2_5" csCatId="accent2" phldr="1"/>
      <dgm:spPr/>
      <dgm:t>
        <a:bodyPr/>
        <a:lstStyle/>
        <a:p>
          <a:endParaRPr lang="es-ES"/>
        </a:p>
      </dgm:t>
    </dgm:pt>
    <dgm:pt modelId="{6FB1B83C-9D17-45FD-B4B8-217EEF3B850D}">
      <dgm:prSet phldrT="[Texto]" custT="1"/>
      <dgm:spPr>
        <a:solidFill>
          <a:srgbClr val="904968"/>
        </a:solidFill>
      </dgm:spPr>
      <dgm:t>
        <a:bodyPr/>
        <a:lstStyle/>
        <a:p>
          <a:r>
            <a:rPr lang="es-ES" sz="1700" dirty="0" smtClean="0">
              <a:solidFill>
                <a:schemeClr val="bg1"/>
              </a:solidFill>
              <a:latin typeface="Arial" pitchFamily="34" charset="0"/>
              <a:cs typeface="Arial" pitchFamily="34" charset="0"/>
            </a:rPr>
            <a:t>Consejo Electoral Distrital </a:t>
          </a:r>
          <a:endParaRPr lang="es-ES" sz="1700" dirty="0">
            <a:solidFill>
              <a:schemeClr val="bg1"/>
            </a:solidFill>
            <a:latin typeface="Arial" pitchFamily="34" charset="0"/>
            <a:cs typeface="Arial" pitchFamily="34" charset="0"/>
          </a:endParaRPr>
        </a:p>
      </dgm:t>
    </dgm:pt>
    <dgm:pt modelId="{DE2E7B62-FC55-46B6-88B1-C2F79D542DEF}" type="parTrans" cxnId="{2D4E5E00-E31C-4467-B1E8-5EB82CB4D97A}">
      <dgm:prSet/>
      <dgm:spPr/>
      <dgm:t>
        <a:bodyPr/>
        <a:lstStyle/>
        <a:p>
          <a:endParaRPr lang="es-ES" sz="2400">
            <a:latin typeface="Arial Rounded MT Bold" pitchFamily="34" charset="0"/>
          </a:endParaRPr>
        </a:p>
      </dgm:t>
    </dgm:pt>
    <dgm:pt modelId="{4B6B0A01-9662-49D6-BB9D-89E27F1EC4AB}" type="sibTrans" cxnId="{2D4E5E00-E31C-4467-B1E8-5EB82CB4D97A}">
      <dgm:prSet/>
      <dgm:spPr/>
      <dgm:t>
        <a:bodyPr/>
        <a:lstStyle/>
        <a:p>
          <a:endParaRPr lang="es-ES" sz="2400">
            <a:latin typeface="Arial Rounded MT Bold" pitchFamily="34" charset="0"/>
          </a:endParaRPr>
        </a:p>
      </dgm:t>
    </dgm:pt>
    <dgm:pt modelId="{5CD65A50-294A-4B3E-B70C-2CC86C28243F}">
      <dgm:prSet phldrT="[Texto]" custT="1"/>
      <dgm:spPr>
        <a:solidFill>
          <a:schemeClr val="bg1">
            <a:lumMod val="95000"/>
            <a:alpha val="90000"/>
          </a:schemeClr>
        </a:solidFill>
      </dgm:spPr>
      <dgm:t>
        <a:bodyPr/>
        <a:lstStyle/>
        <a:p>
          <a:r>
            <a:rPr lang="es-ES" sz="1800" dirty="0" smtClean="0">
              <a:solidFill>
                <a:srgbClr val="660033"/>
              </a:solidFill>
              <a:latin typeface="Arial" pitchFamily="34" charset="0"/>
              <a:cs typeface="Arial" pitchFamily="34" charset="0"/>
            </a:rPr>
            <a:t>Consejero Presidente </a:t>
          </a:r>
        </a:p>
        <a:p>
          <a:r>
            <a:rPr lang="es-ES" sz="1800" dirty="0" smtClean="0">
              <a:solidFill>
                <a:srgbClr val="660033"/>
              </a:solidFill>
              <a:latin typeface="Arial" pitchFamily="34" charset="0"/>
              <a:cs typeface="Arial" pitchFamily="34" charset="0"/>
            </a:rPr>
            <a:t>(Vocal Ejecutivo)</a:t>
          </a:r>
        </a:p>
        <a:p>
          <a:r>
            <a:rPr lang="es-ES" sz="1800" dirty="0" smtClean="0">
              <a:solidFill>
                <a:srgbClr val="660033"/>
              </a:solidFill>
              <a:latin typeface="Arial" pitchFamily="34" charset="0"/>
              <a:cs typeface="Arial" pitchFamily="34" charset="0"/>
            </a:rPr>
            <a:t>4 Consejeros Electorales</a:t>
          </a:r>
        </a:p>
        <a:p>
          <a:r>
            <a:rPr lang="es-ES" sz="1800" dirty="0" smtClean="0">
              <a:solidFill>
                <a:srgbClr val="660033"/>
              </a:solidFill>
              <a:latin typeface="Arial" pitchFamily="34" charset="0"/>
              <a:cs typeface="Arial" pitchFamily="34" charset="0"/>
            </a:rPr>
            <a:t>Voz y Voto</a:t>
          </a:r>
          <a:endParaRPr lang="es-ES" sz="1800" dirty="0">
            <a:solidFill>
              <a:srgbClr val="660033"/>
            </a:solidFill>
            <a:latin typeface="Arial" pitchFamily="34" charset="0"/>
            <a:cs typeface="Arial" pitchFamily="34" charset="0"/>
          </a:endParaRPr>
        </a:p>
      </dgm:t>
    </dgm:pt>
    <dgm:pt modelId="{09CF2533-79B0-476B-BC87-54789592C065}" type="parTrans" cxnId="{51A7129B-86CF-43F7-A6E8-270212EB2FFB}">
      <dgm:prSet/>
      <dgm:spPr/>
      <dgm:t>
        <a:bodyPr/>
        <a:lstStyle/>
        <a:p>
          <a:endParaRPr lang="es-ES" sz="2400">
            <a:latin typeface="Arial Rounded MT Bold" pitchFamily="34" charset="0"/>
          </a:endParaRPr>
        </a:p>
      </dgm:t>
    </dgm:pt>
    <dgm:pt modelId="{FDA62616-4D93-44C0-8BB2-D035C6407C55}" type="sibTrans" cxnId="{51A7129B-86CF-43F7-A6E8-270212EB2FFB}">
      <dgm:prSet/>
      <dgm:spPr/>
      <dgm:t>
        <a:bodyPr/>
        <a:lstStyle/>
        <a:p>
          <a:endParaRPr lang="es-ES" sz="2400">
            <a:latin typeface="Arial Rounded MT Bold" pitchFamily="34" charset="0"/>
          </a:endParaRPr>
        </a:p>
      </dgm:t>
    </dgm:pt>
    <dgm:pt modelId="{89A2C607-0547-48BD-9CC7-CB6CD261CC62}">
      <dgm:prSet phldrT="[Texto]" custT="1"/>
      <dgm:spPr>
        <a:solidFill>
          <a:srgbClr val="904968">
            <a:alpha val="76667"/>
          </a:srgbClr>
        </a:solidFill>
      </dgm:spPr>
      <dgm:t>
        <a:bodyPr/>
        <a:lstStyle/>
        <a:p>
          <a:r>
            <a:rPr lang="es-ES" sz="1800" b="1" dirty="0" smtClean="0">
              <a:latin typeface="Arial" pitchFamily="34" charset="0"/>
              <a:cs typeface="Arial" pitchFamily="34" charset="0"/>
            </a:rPr>
            <a:t>Vocal Secretario</a:t>
          </a:r>
        </a:p>
        <a:p>
          <a:r>
            <a:rPr lang="es-ES" sz="1800" b="1" dirty="0" smtClean="0">
              <a:latin typeface="Arial" pitchFamily="34" charset="0"/>
              <a:cs typeface="Arial" pitchFamily="34" charset="0"/>
            </a:rPr>
            <a:t>Voz</a:t>
          </a:r>
        </a:p>
      </dgm:t>
    </dgm:pt>
    <dgm:pt modelId="{EC2A9405-A535-4815-97C3-963AC9BDD333}" type="parTrans" cxnId="{E0C642A8-8BBE-4896-AF2C-D793E290D139}">
      <dgm:prSet/>
      <dgm:spPr/>
      <dgm:t>
        <a:bodyPr/>
        <a:lstStyle/>
        <a:p>
          <a:endParaRPr lang="es-ES" sz="2400">
            <a:latin typeface="Arial Rounded MT Bold" pitchFamily="34" charset="0"/>
          </a:endParaRPr>
        </a:p>
      </dgm:t>
    </dgm:pt>
    <dgm:pt modelId="{BBBBC45E-D888-48C5-930D-40D97603E53F}" type="sibTrans" cxnId="{E0C642A8-8BBE-4896-AF2C-D793E290D139}">
      <dgm:prSet/>
      <dgm:spPr/>
      <dgm:t>
        <a:bodyPr/>
        <a:lstStyle/>
        <a:p>
          <a:endParaRPr lang="es-ES" sz="2400">
            <a:latin typeface="Arial Rounded MT Bold" pitchFamily="34" charset="0"/>
          </a:endParaRPr>
        </a:p>
      </dgm:t>
    </dgm:pt>
    <dgm:pt modelId="{CEB65FF0-137E-4383-A827-C33DF0A7B9DB}">
      <dgm:prSet phldrT="[Texto]" custT="1"/>
      <dgm:spPr>
        <a:solidFill>
          <a:srgbClr val="904968"/>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800" dirty="0" smtClean="0">
              <a:latin typeface="Arial" pitchFamily="34" charset="0"/>
              <a:cs typeface="Arial" pitchFamily="34" charset="0"/>
            </a:rPr>
            <a:t>Vocal de Organización Electoral y Educación Cívica</a:t>
          </a:r>
        </a:p>
        <a:p>
          <a:pPr marL="0" marR="0" indent="0" defTabSz="914400" eaLnBrk="1" fontAlgn="auto" latinLnBrk="0" hangingPunct="1">
            <a:lnSpc>
              <a:spcPct val="100000"/>
            </a:lnSpc>
            <a:spcBef>
              <a:spcPts val="0"/>
            </a:spcBef>
            <a:spcAft>
              <a:spcPts val="0"/>
            </a:spcAft>
            <a:buClrTx/>
            <a:buSzTx/>
            <a:buFontTx/>
            <a:buNone/>
            <a:tabLst/>
            <a:defRPr/>
          </a:pPr>
          <a:r>
            <a:rPr lang="es-ES" sz="1800" dirty="0" smtClean="0">
              <a:latin typeface="Arial" pitchFamily="34" charset="0"/>
              <a:cs typeface="Arial" pitchFamily="34" charset="0"/>
            </a:rPr>
            <a:t>Voz</a:t>
          </a:r>
        </a:p>
        <a:p>
          <a:pPr defTabSz="755650">
            <a:lnSpc>
              <a:spcPct val="90000"/>
            </a:lnSpc>
            <a:spcBef>
              <a:spcPct val="0"/>
            </a:spcBef>
            <a:spcAft>
              <a:spcPct val="35000"/>
            </a:spcAft>
          </a:pPr>
          <a:endParaRPr lang="es-ES" sz="1800" dirty="0">
            <a:latin typeface="Arial Rounded MT Bold" pitchFamily="34" charset="0"/>
          </a:endParaRPr>
        </a:p>
      </dgm:t>
    </dgm:pt>
    <dgm:pt modelId="{70953101-6AF7-463D-A062-4ABF77F8879B}" type="parTrans" cxnId="{C8D6439E-D23D-43C1-8277-6E42E057011A}">
      <dgm:prSet/>
      <dgm:spPr/>
      <dgm:t>
        <a:bodyPr/>
        <a:lstStyle/>
        <a:p>
          <a:endParaRPr lang="es-ES" sz="2400">
            <a:latin typeface="Arial Rounded MT Bold" pitchFamily="34" charset="0"/>
          </a:endParaRPr>
        </a:p>
      </dgm:t>
    </dgm:pt>
    <dgm:pt modelId="{D8AFA182-1077-4C57-8F4A-59AD12707E0E}" type="sibTrans" cxnId="{C8D6439E-D23D-43C1-8277-6E42E057011A}">
      <dgm:prSet/>
      <dgm:spPr/>
      <dgm:t>
        <a:bodyPr/>
        <a:lstStyle/>
        <a:p>
          <a:endParaRPr lang="es-ES" sz="2400">
            <a:latin typeface="Arial Rounded MT Bold" pitchFamily="34" charset="0"/>
          </a:endParaRPr>
        </a:p>
      </dgm:t>
    </dgm:pt>
    <dgm:pt modelId="{18E85BC6-0F69-49D7-9993-7CBBD30E9191}">
      <dgm:prSet phldrT="[Texto]" custT="1"/>
      <dgm:spPr>
        <a:solidFill>
          <a:schemeClr val="bg1">
            <a:lumMod val="85000"/>
          </a:schemeClr>
        </a:solidFill>
      </dgm:spPr>
      <dgm:t>
        <a:bodyPr/>
        <a:lstStyle/>
        <a:p>
          <a:r>
            <a:rPr lang="es-ES" sz="1800" dirty="0" smtClean="0">
              <a:solidFill>
                <a:srgbClr val="660033"/>
              </a:solidFill>
              <a:latin typeface="Arial" pitchFamily="34" charset="0"/>
              <a:cs typeface="Arial" pitchFamily="34" charset="0"/>
            </a:rPr>
            <a:t>Consejeros Representantes de los Partidos Políticos Acreditados</a:t>
          </a:r>
        </a:p>
        <a:p>
          <a:r>
            <a:rPr lang="es-ES" sz="1800" dirty="0" smtClean="0">
              <a:solidFill>
                <a:srgbClr val="660033"/>
              </a:solidFill>
              <a:latin typeface="Arial" pitchFamily="34" charset="0"/>
              <a:cs typeface="Arial" pitchFamily="34" charset="0"/>
            </a:rPr>
            <a:t>Voz</a:t>
          </a:r>
          <a:endParaRPr lang="es-ES" sz="1800" dirty="0">
            <a:solidFill>
              <a:srgbClr val="660033"/>
            </a:solidFill>
            <a:latin typeface="Arial" pitchFamily="34" charset="0"/>
            <a:cs typeface="Arial" pitchFamily="34" charset="0"/>
          </a:endParaRPr>
        </a:p>
      </dgm:t>
    </dgm:pt>
    <dgm:pt modelId="{442A7EDF-4ADC-49D9-B368-6AEB195400C4}" type="parTrans" cxnId="{B63F1047-CF62-4162-858D-07FE9D8D91AC}">
      <dgm:prSet/>
      <dgm:spPr/>
      <dgm:t>
        <a:bodyPr/>
        <a:lstStyle/>
        <a:p>
          <a:endParaRPr lang="es-ES" sz="2400">
            <a:latin typeface="Arial Rounded MT Bold" pitchFamily="34" charset="0"/>
          </a:endParaRPr>
        </a:p>
      </dgm:t>
    </dgm:pt>
    <dgm:pt modelId="{E103FCBB-0494-464C-A53D-9FAA15C0E7A8}" type="sibTrans" cxnId="{B63F1047-CF62-4162-858D-07FE9D8D91AC}">
      <dgm:prSet/>
      <dgm:spPr/>
      <dgm:t>
        <a:bodyPr/>
        <a:lstStyle/>
        <a:p>
          <a:endParaRPr lang="es-ES" sz="2400">
            <a:latin typeface="Arial Rounded MT Bold" pitchFamily="34" charset="0"/>
          </a:endParaRPr>
        </a:p>
      </dgm:t>
    </dgm:pt>
    <dgm:pt modelId="{14C36D94-C997-42E8-9EAD-0F58237C7CB1}" type="pres">
      <dgm:prSet presAssocID="{055A0632-BA25-46FB-9102-6C43825BB305}" presName="diagram" presStyleCnt="0">
        <dgm:presLayoutVars>
          <dgm:chMax val="1"/>
          <dgm:dir/>
          <dgm:animLvl val="ctr"/>
          <dgm:resizeHandles val="exact"/>
        </dgm:presLayoutVars>
      </dgm:prSet>
      <dgm:spPr/>
      <dgm:t>
        <a:bodyPr/>
        <a:lstStyle/>
        <a:p>
          <a:endParaRPr lang="es-ES"/>
        </a:p>
      </dgm:t>
    </dgm:pt>
    <dgm:pt modelId="{BB2BF75A-4FAF-406F-AE15-DD19E806F2A2}" type="pres">
      <dgm:prSet presAssocID="{055A0632-BA25-46FB-9102-6C43825BB305}" presName="matrix" presStyleCnt="0"/>
      <dgm:spPr/>
      <dgm:t>
        <a:bodyPr/>
        <a:lstStyle/>
        <a:p>
          <a:endParaRPr lang="es-MX"/>
        </a:p>
      </dgm:t>
    </dgm:pt>
    <dgm:pt modelId="{3F562DFB-6F2A-4329-B8AE-F3A31AE30AB6}" type="pres">
      <dgm:prSet presAssocID="{055A0632-BA25-46FB-9102-6C43825BB305}" presName="tile1" presStyleLbl="node1" presStyleIdx="0" presStyleCnt="4" custLinFactNeighborY="-564"/>
      <dgm:spPr/>
      <dgm:t>
        <a:bodyPr/>
        <a:lstStyle/>
        <a:p>
          <a:endParaRPr lang="es-ES"/>
        </a:p>
      </dgm:t>
    </dgm:pt>
    <dgm:pt modelId="{69155E26-C254-43DC-A6CC-A6A8F477F4B5}" type="pres">
      <dgm:prSet presAssocID="{055A0632-BA25-46FB-9102-6C43825BB305}" presName="tile1text" presStyleLbl="node1" presStyleIdx="0" presStyleCnt="4">
        <dgm:presLayoutVars>
          <dgm:chMax val="0"/>
          <dgm:chPref val="0"/>
          <dgm:bulletEnabled val="1"/>
        </dgm:presLayoutVars>
      </dgm:prSet>
      <dgm:spPr/>
      <dgm:t>
        <a:bodyPr/>
        <a:lstStyle/>
        <a:p>
          <a:endParaRPr lang="es-ES"/>
        </a:p>
      </dgm:t>
    </dgm:pt>
    <dgm:pt modelId="{E6639515-88D6-4D19-82CA-EACBBB189254}" type="pres">
      <dgm:prSet presAssocID="{055A0632-BA25-46FB-9102-6C43825BB305}" presName="tile2" presStyleLbl="node1" presStyleIdx="1" presStyleCnt="4" custLinFactNeighborX="85" custLinFactNeighborY="-7023"/>
      <dgm:spPr/>
      <dgm:t>
        <a:bodyPr/>
        <a:lstStyle/>
        <a:p>
          <a:endParaRPr lang="es-ES"/>
        </a:p>
      </dgm:t>
    </dgm:pt>
    <dgm:pt modelId="{FA707DE4-3D0C-4808-AFEB-C2CA6B64F69D}" type="pres">
      <dgm:prSet presAssocID="{055A0632-BA25-46FB-9102-6C43825BB305}" presName="tile2text" presStyleLbl="node1" presStyleIdx="1" presStyleCnt="4">
        <dgm:presLayoutVars>
          <dgm:chMax val="0"/>
          <dgm:chPref val="0"/>
          <dgm:bulletEnabled val="1"/>
        </dgm:presLayoutVars>
      </dgm:prSet>
      <dgm:spPr/>
      <dgm:t>
        <a:bodyPr/>
        <a:lstStyle/>
        <a:p>
          <a:endParaRPr lang="es-ES"/>
        </a:p>
      </dgm:t>
    </dgm:pt>
    <dgm:pt modelId="{6238D677-25C5-4E15-9D77-3881FB33CB9C}" type="pres">
      <dgm:prSet presAssocID="{055A0632-BA25-46FB-9102-6C43825BB305}" presName="tile3" presStyleLbl="node1" presStyleIdx="2" presStyleCnt="4"/>
      <dgm:spPr/>
      <dgm:t>
        <a:bodyPr/>
        <a:lstStyle/>
        <a:p>
          <a:endParaRPr lang="es-ES"/>
        </a:p>
      </dgm:t>
    </dgm:pt>
    <dgm:pt modelId="{AB666C89-04C4-4B40-9465-E01AE8B747F5}" type="pres">
      <dgm:prSet presAssocID="{055A0632-BA25-46FB-9102-6C43825BB305}" presName="tile3text" presStyleLbl="node1" presStyleIdx="2" presStyleCnt="4">
        <dgm:presLayoutVars>
          <dgm:chMax val="0"/>
          <dgm:chPref val="0"/>
          <dgm:bulletEnabled val="1"/>
        </dgm:presLayoutVars>
      </dgm:prSet>
      <dgm:spPr/>
      <dgm:t>
        <a:bodyPr/>
        <a:lstStyle/>
        <a:p>
          <a:endParaRPr lang="es-ES"/>
        </a:p>
      </dgm:t>
    </dgm:pt>
    <dgm:pt modelId="{CB58E501-880F-41E5-B6D0-832DDC892E95}" type="pres">
      <dgm:prSet presAssocID="{055A0632-BA25-46FB-9102-6C43825BB305}" presName="tile4" presStyleLbl="node1" presStyleIdx="3" presStyleCnt="4"/>
      <dgm:spPr/>
      <dgm:t>
        <a:bodyPr/>
        <a:lstStyle/>
        <a:p>
          <a:endParaRPr lang="es-ES"/>
        </a:p>
      </dgm:t>
    </dgm:pt>
    <dgm:pt modelId="{5B4A45C5-F416-45EB-AD2A-4AD9CE12C0D0}" type="pres">
      <dgm:prSet presAssocID="{055A0632-BA25-46FB-9102-6C43825BB305}" presName="tile4text" presStyleLbl="node1" presStyleIdx="3" presStyleCnt="4">
        <dgm:presLayoutVars>
          <dgm:chMax val="0"/>
          <dgm:chPref val="0"/>
          <dgm:bulletEnabled val="1"/>
        </dgm:presLayoutVars>
      </dgm:prSet>
      <dgm:spPr/>
      <dgm:t>
        <a:bodyPr/>
        <a:lstStyle/>
        <a:p>
          <a:endParaRPr lang="es-ES"/>
        </a:p>
      </dgm:t>
    </dgm:pt>
    <dgm:pt modelId="{AEE0D00E-9918-48C3-9B7D-89CCB77F0E7F}" type="pres">
      <dgm:prSet presAssocID="{055A0632-BA25-46FB-9102-6C43825BB305}" presName="centerTile" presStyleLbl="fgShp" presStyleIdx="0" presStyleCnt="1">
        <dgm:presLayoutVars>
          <dgm:chMax val="0"/>
          <dgm:chPref val="0"/>
        </dgm:presLayoutVars>
      </dgm:prSet>
      <dgm:spPr/>
      <dgm:t>
        <a:bodyPr/>
        <a:lstStyle/>
        <a:p>
          <a:endParaRPr lang="es-ES"/>
        </a:p>
      </dgm:t>
    </dgm:pt>
  </dgm:ptLst>
  <dgm:cxnLst>
    <dgm:cxn modelId="{F1B489C2-1EFB-4A25-A2C0-0B3954A70C13}" type="presOf" srcId="{5CD65A50-294A-4B3E-B70C-2CC86C28243F}" destId="{3F562DFB-6F2A-4329-B8AE-F3A31AE30AB6}" srcOrd="0" destOrd="0" presId="urn:microsoft.com/office/officeart/2005/8/layout/matrix1"/>
    <dgm:cxn modelId="{B6B21C9D-32E1-4327-9ABA-E89EDCA12238}" type="presOf" srcId="{055A0632-BA25-46FB-9102-6C43825BB305}" destId="{14C36D94-C997-42E8-9EAD-0F58237C7CB1}" srcOrd="0" destOrd="0" presId="urn:microsoft.com/office/officeart/2005/8/layout/matrix1"/>
    <dgm:cxn modelId="{4EE70ECB-368C-4586-9E68-73039407549C}" type="presOf" srcId="{CEB65FF0-137E-4383-A827-C33DF0A7B9DB}" destId="{6238D677-25C5-4E15-9D77-3881FB33CB9C}" srcOrd="0" destOrd="0" presId="urn:microsoft.com/office/officeart/2005/8/layout/matrix1"/>
    <dgm:cxn modelId="{51A7129B-86CF-43F7-A6E8-270212EB2FFB}" srcId="{6FB1B83C-9D17-45FD-B4B8-217EEF3B850D}" destId="{5CD65A50-294A-4B3E-B70C-2CC86C28243F}" srcOrd="0" destOrd="0" parTransId="{09CF2533-79B0-476B-BC87-54789592C065}" sibTransId="{FDA62616-4D93-44C0-8BB2-D035C6407C55}"/>
    <dgm:cxn modelId="{C8D6439E-D23D-43C1-8277-6E42E057011A}" srcId="{6FB1B83C-9D17-45FD-B4B8-217EEF3B850D}" destId="{CEB65FF0-137E-4383-A827-C33DF0A7B9DB}" srcOrd="2" destOrd="0" parTransId="{70953101-6AF7-463D-A062-4ABF77F8879B}" sibTransId="{D8AFA182-1077-4C57-8F4A-59AD12707E0E}"/>
    <dgm:cxn modelId="{2D4E5E00-E31C-4467-B1E8-5EB82CB4D97A}" srcId="{055A0632-BA25-46FB-9102-6C43825BB305}" destId="{6FB1B83C-9D17-45FD-B4B8-217EEF3B850D}" srcOrd="0" destOrd="0" parTransId="{DE2E7B62-FC55-46B6-88B1-C2F79D542DEF}" sibTransId="{4B6B0A01-9662-49D6-BB9D-89E27F1EC4AB}"/>
    <dgm:cxn modelId="{41127CF7-3A59-48C6-8633-9577D90D248B}" type="presOf" srcId="{6FB1B83C-9D17-45FD-B4B8-217EEF3B850D}" destId="{AEE0D00E-9918-48C3-9B7D-89CCB77F0E7F}" srcOrd="0" destOrd="0" presId="urn:microsoft.com/office/officeart/2005/8/layout/matrix1"/>
    <dgm:cxn modelId="{4C0F9F74-656E-4E83-8DCC-9792E48A7710}" type="presOf" srcId="{5CD65A50-294A-4B3E-B70C-2CC86C28243F}" destId="{69155E26-C254-43DC-A6CC-A6A8F477F4B5}" srcOrd="1" destOrd="0" presId="urn:microsoft.com/office/officeart/2005/8/layout/matrix1"/>
    <dgm:cxn modelId="{E0C642A8-8BBE-4896-AF2C-D793E290D139}" srcId="{6FB1B83C-9D17-45FD-B4B8-217EEF3B850D}" destId="{89A2C607-0547-48BD-9CC7-CB6CD261CC62}" srcOrd="1" destOrd="0" parTransId="{EC2A9405-A535-4815-97C3-963AC9BDD333}" sibTransId="{BBBBC45E-D888-48C5-930D-40D97603E53F}"/>
    <dgm:cxn modelId="{B4167AA3-85A1-4B0C-8ABB-BF0792370986}" type="presOf" srcId="{89A2C607-0547-48BD-9CC7-CB6CD261CC62}" destId="{E6639515-88D6-4D19-82CA-EACBBB189254}" srcOrd="0" destOrd="0" presId="urn:microsoft.com/office/officeart/2005/8/layout/matrix1"/>
    <dgm:cxn modelId="{39ED6F6B-4525-4D0E-9346-4F5602B0DFC2}" type="presOf" srcId="{18E85BC6-0F69-49D7-9993-7CBBD30E9191}" destId="{CB58E501-880F-41E5-B6D0-832DDC892E95}" srcOrd="0" destOrd="0" presId="urn:microsoft.com/office/officeart/2005/8/layout/matrix1"/>
    <dgm:cxn modelId="{40A1253D-3E18-4509-B528-78C4D5003135}" type="presOf" srcId="{CEB65FF0-137E-4383-A827-C33DF0A7B9DB}" destId="{AB666C89-04C4-4B40-9465-E01AE8B747F5}" srcOrd="1" destOrd="0" presId="urn:microsoft.com/office/officeart/2005/8/layout/matrix1"/>
    <dgm:cxn modelId="{C02D58EA-ACBA-4F7B-ADE0-643BCC68EFEC}" type="presOf" srcId="{89A2C607-0547-48BD-9CC7-CB6CD261CC62}" destId="{FA707DE4-3D0C-4808-AFEB-C2CA6B64F69D}" srcOrd="1" destOrd="0" presId="urn:microsoft.com/office/officeart/2005/8/layout/matrix1"/>
    <dgm:cxn modelId="{EA41AD13-5E72-488E-B2ED-0730C83DADBF}" type="presOf" srcId="{18E85BC6-0F69-49D7-9993-7CBBD30E9191}" destId="{5B4A45C5-F416-45EB-AD2A-4AD9CE12C0D0}" srcOrd="1" destOrd="0" presId="urn:microsoft.com/office/officeart/2005/8/layout/matrix1"/>
    <dgm:cxn modelId="{B63F1047-CF62-4162-858D-07FE9D8D91AC}" srcId="{6FB1B83C-9D17-45FD-B4B8-217EEF3B850D}" destId="{18E85BC6-0F69-49D7-9993-7CBBD30E9191}" srcOrd="3" destOrd="0" parTransId="{442A7EDF-4ADC-49D9-B368-6AEB195400C4}" sibTransId="{E103FCBB-0494-464C-A53D-9FAA15C0E7A8}"/>
    <dgm:cxn modelId="{7BB243DF-B31D-481D-8D21-C641A0295C7C}" type="presParOf" srcId="{14C36D94-C997-42E8-9EAD-0F58237C7CB1}" destId="{BB2BF75A-4FAF-406F-AE15-DD19E806F2A2}" srcOrd="0" destOrd="0" presId="urn:microsoft.com/office/officeart/2005/8/layout/matrix1"/>
    <dgm:cxn modelId="{825226A6-B46D-440F-B3FC-B95A5175B4FA}" type="presParOf" srcId="{BB2BF75A-4FAF-406F-AE15-DD19E806F2A2}" destId="{3F562DFB-6F2A-4329-B8AE-F3A31AE30AB6}" srcOrd="0" destOrd="0" presId="urn:microsoft.com/office/officeart/2005/8/layout/matrix1"/>
    <dgm:cxn modelId="{DA7AF6C4-8644-4ED3-9A4E-0B5362940777}" type="presParOf" srcId="{BB2BF75A-4FAF-406F-AE15-DD19E806F2A2}" destId="{69155E26-C254-43DC-A6CC-A6A8F477F4B5}" srcOrd="1" destOrd="0" presId="urn:microsoft.com/office/officeart/2005/8/layout/matrix1"/>
    <dgm:cxn modelId="{530F9468-A36D-41DC-9B57-F570077B4B29}" type="presParOf" srcId="{BB2BF75A-4FAF-406F-AE15-DD19E806F2A2}" destId="{E6639515-88D6-4D19-82CA-EACBBB189254}" srcOrd="2" destOrd="0" presId="urn:microsoft.com/office/officeart/2005/8/layout/matrix1"/>
    <dgm:cxn modelId="{BC3BC29D-FA91-4D17-9231-465609CC80F9}" type="presParOf" srcId="{BB2BF75A-4FAF-406F-AE15-DD19E806F2A2}" destId="{FA707DE4-3D0C-4808-AFEB-C2CA6B64F69D}" srcOrd="3" destOrd="0" presId="urn:microsoft.com/office/officeart/2005/8/layout/matrix1"/>
    <dgm:cxn modelId="{7C6F4B4B-4A96-4E27-8675-B9CA4C7177CD}" type="presParOf" srcId="{BB2BF75A-4FAF-406F-AE15-DD19E806F2A2}" destId="{6238D677-25C5-4E15-9D77-3881FB33CB9C}" srcOrd="4" destOrd="0" presId="urn:microsoft.com/office/officeart/2005/8/layout/matrix1"/>
    <dgm:cxn modelId="{EF5DAFAA-3FA5-4F8C-85D5-80CB4AC4ACE2}" type="presParOf" srcId="{BB2BF75A-4FAF-406F-AE15-DD19E806F2A2}" destId="{AB666C89-04C4-4B40-9465-E01AE8B747F5}" srcOrd="5" destOrd="0" presId="urn:microsoft.com/office/officeart/2005/8/layout/matrix1"/>
    <dgm:cxn modelId="{DD413841-65CA-444B-90C7-D900CC4B07BA}" type="presParOf" srcId="{BB2BF75A-4FAF-406F-AE15-DD19E806F2A2}" destId="{CB58E501-880F-41E5-B6D0-832DDC892E95}" srcOrd="6" destOrd="0" presId="urn:microsoft.com/office/officeart/2005/8/layout/matrix1"/>
    <dgm:cxn modelId="{3547A857-32D3-460F-89A8-50DAE338B8AC}" type="presParOf" srcId="{BB2BF75A-4FAF-406F-AE15-DD19E806F2A2}" destId="{5B4A45C5-F416-45EB-AD2A-4AD9CE12C0D0}" srcOrd="7" destOrd="0" presId="urn:microsoft.com/office/officeart/2005/8/layout/matrix1"/>
    <dgm:cxn modelId="{978159B1-3F44-46B4-B004-F7353F61D623}" type="presParOf" srcId="{14C36D94-C997-42E8-9EAD-0F58237C7CB1}" destId="{AEE0D00E-9918-48C3-9B7D-89CCB77F0E7F}" srcOrd="1" destOrd="0" presId="urn:microsoft.com/office/officeart/2005/8/layout/matrix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D8E43-43FE-4FC5-8F88-6C20992F7253}">
      <dsp:nvSpPr>
        <dsp:cNvPr id="0" name=""/>
        <dsp:cNvSpPr/>
      </dsp:nvSpPr>
      <dsp:spPr>
        <a:xfrm>
          <a:off x="37" y="1877"/>
          <a:ext cx="3571865" cy="1382400"/>
        </a:xfrm>
        <a:prstGeom prst="rect">
          <a:avLst/>
        </a:prstGeom>
        <a:solidFill>
          <a:srgbClr val="904968"/>
        </a:soli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latin typeface="Arial" pitchFamily="34" charset="0"/>
              <a:cs typeface="Arial" pitchFamily="34" charset="0"/>
            </a:rPr>
            <a:t>Órgano Electoral Distrital</a:t>
          </a:r>
        </a:p>
        <a:p>
          <a:pPr lvl="0" algn="ctr" defTabSz="889000">
            <a:lnSpc>
              <a:spcPct val="90000"/>
            </a:lnSpc>
            <a:spcBef>
              <a:spcPct val="0"/>
            </a:spcBef>
            <a:spcAft>
              <a:spcPct val="35000"/>
            </a:spcAft>
          </a:pPr>
          <a:r>
            <a:rPr lang="es-ES" sz="1600" kern="1200" dirty="0" smtClean="0">
              <a:latin typeface="Arial" pitchFamily="34" charset="0"/>
              <a:cs typeface="Arial" pitchFamily="34" charset="0"/>
            </a:rPr>
            <a:t>Art. 123 Ley Electoral y de Partidos Políticos del Estado de Tabasco</a:t>
          </a:r>
          <a:endParaRPr lang="es-ES" sz="1600" kern="1200" dirty="0">
            <a:latin typeface="Arial" pitchFamily="34" charset="0"/>
            <a:cs typeface="Arial" pitchFamily="34" charset="0"/>
          </a:endParaRPr>
        </a:p>
      </dsp:txBody>
      <dsp:txXfrm>
        <a:off x="37" y="1877"/>
        <a:ext cx="3571865" cy="1382400"/>
      </dsp:txXfrm>
    </dsp:sp>
    <dsp:sp modelId="{8540E243-A476-4CA4-A1F1-D8660496F10D}">
      <dsp:nvSpPr>
        <dsp:cNvPr id="0" name=""/>
        <dsp:cNvSpPr/>
      </dsp:nvSpPr>
      <dsp:spPr>
        <a:xfrm>
          <a:off x="37" y="1384277"/>
          <a:ext cx="3571865" cy="2108160"/>
        </a:xfrm>
        <a:prstGeom prst="rect">
          <a:avLst/>
        </a:prstGeom>
        <a:solidFill>
          <a:schemeClr val="bg1">
            <a:lumMod val="75000"/>
            <a:alpha val="90000"/>
          </a:schemeClr>
        </a:solidFill>
        <a:ln>
          <a:noFill/>
        </a:ln>
        <a:effectLst>
          <a:outerShdw blurRad="50800" dist="25400" dir="5400000" rotWithShape="0">
            <a:srgbClr val="000000">
              <a:alpha val="28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solidFill>
                <a:schemeClr val="bg1"/>
              </a:solidFill>
              <a:latin typeface="Arial" pitchFamily="34" charset="0"/>
              <a:cs typeface="Arial" pitchFamily="34" charset="0"/>
            </a:rPr>
            <a:t>La Junta Electoral Distrital</a:t>
          </a:r>
          <a:endParaRPr lang="es-ES" sz="2000" kern="1200" dirty="0">
            <a:solidFill>
              <a:schemeClr val="bg1"/>
            </a:solidFill>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dirty="0" smtClean="0">
              <a:solidFill>
                <a:schemeClr val="bg1"/>
              </a:solidFill>
              <a:latin typeface="Arial" pitchFamily="34" charset="0"/>
              <a:cs typeface="Arial" pitchFamily="34" charset="0"/>
            </a:rPr>
            <a:t>La Vocalía Ejecutiva Distrital</a:t>
          </a:r>
          <a:endParaRPr lang="es-ES" sz="2000" kern="1200" dirty="0">
            <a:solidFill>
              <a:schemeClr val="bg1"/>
            </a:solidFill>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dirty="0" smtClean="0">
              <a:solidFill>
                <a:schemeClr val="bg1"/>
              </a:solidFill>
              <a:latin typeface="Arial" pitchFamily="34" charset="0"/>
              <a:cs typeface="Arial" pitchFamily="34" charset="0"/>
            </a:rPr>
            <a:t>El Consejo Electoral Distrital</a:t>
          </a:r>
          <a:endParaRPr lang="es-ES" sz="2000" kern="1200" dirty="0">
            <a:solidFill>
              <a:schemeClr val="bg1"/>
            </a:solidFill>
            <a:latin typeface="Arial" pitchFamily="34" charset="0"/>
            <a:cs typeface="Arial" pitchFamily="34" charset="0"/>
          </a:endParaRPr>
        </a:p>
      </dsp:txBody>
      <dsp:txXfrm>
        <a:off x="37" y="1384277"/>
        <a:ext cx="3571865" cy="2108160"/>
      </dsp:txXfrm>
    </dsp:sp>
    <dsp:sp modelId="{DF9146EF-A1BD-4345-AE76-4D3EC128D616}">
      <dsp:nvSpPr>
        <dsp:cNvPr id="0" name=""/>
        <dsp:cNvSpPr/>
      </dsp:nvSpPr>
      <dsp:spPr>
        <a:xfrm>
          <a:off x="4000526" y="31571"/>
          <a:ext cx="3571865" cy="1382400"/>
        </a:xfrm>
        <a:prstGeom prst="rect">
          <a:avLst/>
        </a:prstGeom>
        <a:solidFill>
          <a:srgbClr val="904968"/>
        </a:soli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latin typeface="Arial" pitchFamily="34" charset="0"/>
              <a:cs typeface="Arial" pitchFamily="34" charset="0"/>
            </a:rPr>
            <a:t>Órgano Electoral Municipal </a:t>
          </a:r>
        </a:p>
        <a:p>
          <a:pPr lvl="0" algn="ctr" defTabSz="889000">
            <a:lnSpc>
              <a:spcPct val="90000"/>
            </a:lnSpc>
            <a:spcBef>
              <a:spcPct val="0"/>
            </a:spcBef>
            <a:spcAft>
              <a:spcPct val="35000"/>
            </a:spcAft>
          </a:pPr>
          <a:r>
            <a:rPr lang="es-ES" sz="1600" kern="1200" dirty="0" smtClean="0">
              <a:latin typeface="Arial" pitchFamily="34" charset="0"/>
              <a:cs typeface="Arial" pitchFamily="34" charset="0"/>
            </a:rPr>
            <a:t>Art. 133 Ley Electoral y de Partidos Políticos del Estado de Tabasco</a:t>
          </a:r>
          <a:endParaRPr lang="es-ES" sz="2000" kern="1200" dirty="0">
            <a:latin typeface="Arial" pitchFamily="34" charset="0"/>
            <a:cs typeface="Arial" pitchFamily="34" charset="0"/>
          </a:endParaRPr>
        </a:p>
      </dsp:txBody>
      <dsp:txXfrm>
        <a:off x="4000526" y="31571"/>
        <a:ext cx="3571865" cy="1382400"/>
      </dsp:txXfrm>
    </dsp:sp>
    <dsp:sp modelId="{3E730552-4EFC-4FBE-9405-5B4D736B03B9}">
      <dsp:nvSpPr>
        <dsp:cNvPr id="0" name=""/>
        <dsp:cNvSpPr/>
      </dsp:nvSpPr>
      <dsp:spPr>
        <a:xfrm>
          <a:off x="4072000" y="1386155"/>
          <a:ext cx="3571865" cy="2108160"/>
        </a:xfrm>
        <a:prstGeom prst="rect">
          <a:avLst/>
        </a:prstGeom>
        <a:solidFill>
          <a:schemeClr val="bg1">
            <a:lumMod val="75000"/>
            <a:alpha val="90000"/>
          </a:schemeClr>
        </a:solidFill>
        <a:ln>
          <a:noFill/>
        </a:ln>
        <a:effectLst>
          <a:outerShdw blurRad="50800" dist="25400" dir="5400000" rotWithShape="0">
            <a:srgbClr val="000000">
              <a:alpha val="28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solidFill>
                <a:schemeClr val="bg1"/>
              </a:solidFill>
              <a:latin typeface="Arial" pitchFamily="34" charset="0"/>
              <a:cs typeface="Arial" pitchFamily="34" charset="0"/>
            </a:rPr>
            <a:t>La Junta Electoral Municipal</a:t>
          </a:r>
          <a:endParaRPr lang="es-ES" sz="2000" kern="1200" dirty="0">
            <a:solidFill>
              <a:schemeClr val="bg1"/>
            </a:solidFill>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dirty="0" smtClean="0">
              <a:solidFill>
                <a:schemeClr val="bg1"/>
              </a:solidFill>
              <a:latin typeface="Arial" pitchFamily="34" charset="0"/>
              <a:cs typeface="Arial" pitchFamily="34" charset="0"/>
            </a:rPr>
            <a:t>La Vocalía Ejecutiva Municipal</a:t>
          </a:r>
          <a:endParaRPr lang="es-ES" sz="2000" kern="1200" dirty="0">
            <a:solidFill>
              <a:schemeClr val="bg1"/>
            </a:solidFill>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dirty="0" smtClean="0">
              <a:solidFill>
                <a:schemeClr val="bg1"/>
              </a:solidFill>
              <a:latin typeface="Arial" pitchFamily="34" charset="0"/>
              <a:cs typeface="Arial" pitchFamily="34" charset="0"/>
            </a:rPr>
            <a:t>El Consejo Electoral Municipal</a:t>
          </a:r>
          <a:r>
            <a:rPr lang="es-ES" sz="2700" kern="1200" dirty="0" smtClean="0">
              <a:latin typeface="Arial" pitchFamily="34" charset="0"/>
              <a:cs typeface="Arial" pitchFamily="34" charset="0"/>
            </a:rPr>
            <a:t>	</a:t>
          </a:r>
          <a:endParaRPr lang="es-ES" sz="2700" kern="1200" dirty="0">
            <a:latin typeface="Arial" pitchFamily="34" charset="0"/>
            <a:cs typeface="Arial" pitchFamily="34" charset="0"/>
          </a:endParaRPr>
        </a:p>
      </dsp:txBody>
      <dsp:txXfrm>
        <a:off x="4072000" y="1386155"/>
        <a:ext cx="3571865" cy="2108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62DFB-6F2A-4329-B8AE-F3A31AE30AB6}">
      <dsp:nvSpPr>
        <dsp:cNvPr id="0" name=""/>
        <dsp:cNvSpPr/>
      </dsp:nvSpPr>
      <dsp:spPr>
        <a:xfrm rot="16200000">
          <a:off x="625082" y="-625082"/>
          <a:ext cx="1928826" cy="3178990"/>
        </a:xfrm>
        <a:prstGeom prst="round1Rect">
          <a:avLst/>
        </a:prstGeom>
        <a:solidFill>
          <a:schemeClr val="bg1">
            <a:lumMod val="95000"/>
            <a:alpha val="90000"/>
          </a:schemeClr>
        </a:solidFill>
        <a:ln>
          <a:noFill/>
        </a:ln>
        <a:effectLst>
          <a:outerShdw blurRad="50800" dist="25400" dir="5400000" rotWithShape="0">
            <a:srgbClr val="000000">
              <a:alpha val="28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solidFill>
                <a:srgbClr val="660033"/>
              </a:solidFill>
              <a:latin typeface="Arial" pitchFamily="34" charset="0"/>
              <a:cs typeface="Arial" pitchFamily="34" charset="0"/>
            </a:rPr>
            <a:t>Consejero Presidente </a:t>
          </a:r>
        </a:p>
        <a:p>
          <a:pPr lvl="0" algn="ctr" defTabSz="800100">
            <a:lnSpc>
              <a:spcPct val="90000"/>
            </a:lnSpc>
            <a:spcBef>
              <a:spcPct val="0"/>
            </a:spcBef>
            <a:spcAft>
              <a:spcPct val="35000"/>
            </a:spcAft>
          </a:pPr>
          <a:r>
            <a:rPr lang="es-ES" sz="1800" kern="1200" dirty="0" smtClean="0">
              <a:solidFill>
                <a:srgbClr val="660033"/>
              </a:solidFill>
              <a:latin typeface="Arial" pitchFamily="34" charset="0"/>
              <a:cs typeface="Arial" pitchFamily="34" charset="0"/>
            </a:rPr>
            <a:t>(Vocal Ejecutivo)</a:t>
          </a:r>
        </a:p>
        <a:p>
          <a:pPr lvl="0" algn="ctr" defTabSz="800100">
            <a:lnSpc>
              <a:spcPct val="90000"/>
            </a:lnSpc>
            <a:spcBef>
              <a:spcPct val="0"/>
            </a:spcBef>
            <a:spcAft>
              <a:spcPct val="35000"/>
            </a:spcAft>
          </a:pPr>
          <a:r>
            <a:rPr lang="es-ES" sz="1800" kern="1200" dirty="0" smtClean="0">
              <a:solidFill>
                <a:srgbClr val="660033"/>
              </a:solidFill>
              <a:latin typeface="Arial" pitchFamily="34" charset="0"/>
              <a:cs typeface="Arial" pitchFamily="34" charset="0"/>
            </a:rPr>
            <a:t>4 Consejeros Electorales</a:t>
          </a:r>
        </a:p>
        <a:p>
          <a:pPr lvl="0" algn="ctr" defTabSz="800100">
            <a:lnSpc>
              <a:spcPct val="90000"/>
            </a:lnSpc>
            <a:spcBef>
              <a:spcPct val="0"/>
            </a:spcBef>
            <a:spcAft>
              <a:spcPct val="35000"/>
            </a:spcAft>
          </a:pPr>
          <a:r>
            <a:rPr lang="es-ES" sz="1800" kern="1200" dirty="0" smtClean="0">
              <a:solidFill>
                <a:srgbClr val="660033"/>
              </a:solidFill>
              <a:latin typeface="Arial" pitchFamily="34" charset="0"/>
              <a:cs typeface="Arial" pitchFamily="34" charset="0"/>
            </a:rPr>
            <a:t>Voz y Voto</a:t>
          </a:r>
          <a:endParaRPr lang="es-ES" sz="1800" kern="1200" dirty="0">
            <a:solidFill>
              <a:srgbClr val="660033"/>
            </a:solidFill>
            <a:latin typeface="Arial" pitchFamily="34" charset="0"/>
            <a:cs typeface="Arial" pitchFamily="34" charset="0"/>
          </a:endParaRPr>
        </a:p>
      </dsp:txBody>
      <dsp:txXfrm rot="5400000">
        <a:off x="0" y="0"/>
        <a:ext cx="3178990" cy="1446619"/>
      </dsp:txXfrm>
    </dsp:sp>
    <dsp:sp modelId="{E6639515-88D6-4D19-82CA-EACBBB189254}">
      <dsp:nvSpPr>
        <dsp:cNvPr id="0" name=""/>
        <dsp:cNvSpPr/>
      </dsp:nvSpPr>
      <dsp:spPr>
        <a:xfrm>
          <a:off x="3178990" y="0"/>
          <a:ext cx="3178990" cy="1928826"/>
        </a:xfrm>
        <a:prstGeom prst="round1Rect">
          <a:avLst/>
        </a:prstGeom>
        <a:solidFill>
          <a:srgbClr val="904968">
            <a:alpha val="76667"/>
          </a:srgbClr>
        </a:solidFill>
        <a:ln>
          <a:noFill/>
        </a:ln>
        <a:effectLst>
          <a:outerShdw blurRad="50800" dist="25400" dir="5400000" rotWithShape="0">
            <a:srgbClr val="000000">
              <a:alpha val="28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dirty="0" smtClean="0">
              <a:latin typeface="Arial" pitchFamily="34" charset="0"/>
              <a:cs typeface="Arial" pitchFamily="34" charset="0"/>
            </a:rPr>
            <a:t>Vocal Secretario</a:t>
          </a:r>
        </a:p>
        <a:p>
          <a:pPr lvl="0" algn="ctr" defTabSz="800100">
            <a:lnSpc>
              <a:spcPct val="90000"/>
            </a:lnSpc>
            <a:spcBef>
              <a:spcPct val="0"/>
            </a:spcBef>
            <a:spcAft>
              <a:spcPct val="35000"/>
            </a:spcAft>
          </a:pPr>
          <a:r>
            <a:rPr lang="es-ES" sz="1800" b="1" kern="1200" dirty="0" smtClean="0">
              <a:latin typeface="Arial" pitchFamily="34" charset="0"/>
              <a:cs typeface="Arial" pitchFamily="34" charset="0"/>
            </a:rPr>
            <a:t>Voz</a:t>
          </a:r>
        </a:p>
      </dsp:txBody>
      <dsp:txXfrm>
        <a:off x="3178990" y="0"/>
        <a:ext cx="3178990" cy="1446619"/>
      </dsp:txXfrm>
    </dsp:sp>
    <dsp:sp modelId="{6238D677-25C5-4E15-9D77-3881FB33CB9C}">
      <dsp:nvSpPr>
        <dsp:cNvPr id="0" name=""/>
        <dsp:cNvSpPr/>
      </dsp:nvSpPr>
      <dsp:spPr>
        <a:xfrm rot="10800000">
          <a:off x="0" y="1928826"/>
          <a:ext cx="3178990" cy="1928826"/>
        </a:xfrm>
        <a:prstGeom prst="round1Rect">
          <a:avLst/>
        </a:prstGeom>
        <a:solidFill>
          <a:srgbClr val="904968"/>
        </a:solidFill>
        <a:ln>
          <a:noFill/>
        </a:ln>
        <a:effectLst>
          <a:outerShdw blurRad="50800" dist="25400" dir="5400000" rotWithShape="0">
            <a:srgbClr val="000000">
              <a:alpha val="28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800" kern="1200" dirty="0" smtClean="0">
              <a:latin typeface="Arial" pitchFamily="34" charset="0"/>
              <a:cs typeface="Arial" pitchFamily="34" charset="0"/>
            </a:rPr>
            <a:t>Vocal de Organización Electoral y Educación Cívica</a:t>
          </a:r>
        </a:p>
        <a:p>
          <a:pPr marL="0" marR="0" lvl="0" indent="0" algn="ctr" defTabSz="914400" eaLnBrk="1" fontAlgn="auto" latinLnBrk="0" hangingPunct="1">
            <a:lnSpc>
              <a:spcPct val="100000"/>
            </a:lnSpc>
            <a:spcBef>
              <a:spcPct val="0"/>
            </a:spcBef>
            <a:spcAft>
              <a:spcPts val="0"/>
            </a:spcAft>
            <a:buClrTx/>
            <a:buSzTx/>
            <a:buFontTx/>
            <a:buNone/>
            <a:tabLst/>
            <a:defRPr/>
          </a:pPr>
          <a:r>
            <a:rPr lang="es-ES" sz="1800" kern="1200" dirty="0" smtClean="0">
              <a:latin typeface="Arial" pitchFamily="34" charset="0"/>
              <a:cs typeface="Arial" pitchFamily="34" charset="0"/>
            </a:rPr>
            <a:t>Voz</a:t>
          </a:r>
        </a:p>
        <a:p>
          <a:pPr lvl="0" algn="ctr" defTabSz="755650">
            <a:lnSpc>
              <a:spcPct val="90000"/>
            </a:lnSpc>
            <a:spcBef>
              <a:spcPct val="0"/>
            </a:spcBef>
            <a:spcAft>
              <a:spcPct val="35000"/>
            </a:spcAft>
          </a:pPr>
          <a:endParaRPr lang="es-ES" sz="1800" kern="1200" dirty="0">
            <a:latin typeface="Arial Rounded MT Bold" pitchFamily="34" charset="0"/>
          </a:endParaRPr>
        </a:p>
      </dsp:txBody>
      <dsp:txXfrm rot="10800000">
        <a:off x="0" y="2411032"/>
        <a:ext cx="3178990" cy="1446619"/>
      </dsp:txXfrm>
    </dsp:sp>
    <dsp:sp modelId="{CB58E501-880F-41E5-B6D0-832DDC892E95}">
      <dsp:nvSpPr>
        <dsp:cNvPr id="0" name=""/>
        <dsp:cNvSpPr/>
      </dsp:nvSpPr>
      <dsp:spPr>
        <a:xfrm rot="5400000">
          <a:off x="3804073" y="1303743"/>
          <a:ext cx="1928826" cy="3178990"/>
        </a:xfrm>
        <a:prstGeom prst="round1Rect">
          <a:avLst/>
        </a:prstGeom>
        <a:solidFill>
          <a:schemeClr val="bg1">
            <a:lumMod val="85000"/>
          </a:schemeClr>
        </a:solidFill>
        <a:ln>
          <a:noFill/>
        </a:ln>
        <a:effectLst>
          <a:outerShdw blurRad="50800" dist="25400" dir="5400000" rotWithShape="0">
            <a:srgbClr val="000000">
              <a:alpha val="28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solidFill>
                <a:srgbClr val="660033"/>
              </a:solidFill>
              <a:latin typeface="Arial" pitchFamily="34" charset="0"/>
              <a:cs typeface="Arial" pitchFamily="34" charset="0"/>
            </a:rPr>
            <a:t>Consejeros Representantes de los Partidos Políticos Acreditados</a:t>
          </a:r>
        </a:p>
        <a:p>
          <a:pPr lvl="0" algn="ctr" defTabSz="800100">
            <a:lnSpc>
              <a:spcPct val="90000"/>
            </a:lnSpc>
            <a:spcBef>
              <a:spcPct val="0"/>
            </a:spcBef>
            <a:spcAft>
              <a:spcPct val="35000"/>
            </a:spcAft>
          </a:pPr>
          <a:r>
            <a:rPr lang="es-ES" sz="1800" kern="1200" dirty="0" smtClean="0">
              <a:solidFill>
                <a:srgbClr val="660033"/>
              </a:solidFill>
              <a:latin typeface="Arial" pitchFamily="34" charset="0"/>
              <a:cs typeface="Arial" pitchFamily="34" charset="0"/>
            </a:rPr>
            <a:t>Voz</a:t>
          </a:r>
          <a:endParaRPr lang="es-ES" sz="1800" kern="1200" dirty="0">
            <a:solidFill>
              <a:srgbClr val="660033"/>
            </a:solidFill>
            <a:latin typeface="Arial" pitchFamily="34" charset="0"/>
            <a:cs typeface="Arial" pitchFamily="34" charset="0"/>
          </a:endParaRPr>
        </a:p>
      </dsp:txBody>
      <dsp:txXfrm rot="-5400000">
        <a:off x="3178991" y="2411031"/>
        <a:ext cx="3178990" cy="1446619"/>
      </dsp:txXfrm>
    </dsp:sp>
    <dsp:sp modelId="{AEE0D00E-9918-48C3-9B7D-89CCB77F0E7F}">
      <dsp:nvSpPr>
        <dsp:cNvPr id="0" name=""/>
        <dsp:cNvSpPr/>
      </dsp:nvSpPr>
      <dsp:spPr>
        <a:xfrm>
          <a:off x="2225293" y="1446619"/>
          <a:ext cx="1907394" cy="964413"/>
        </a:xfrm>
        <a:prstGeom prst="roundRect">
          <a:avLst/>
        </a:prstGeom>
        <a:solidFill>
          <a:srgbClr val="904968"/>
        </a:solidFill>
        <a:ln>
          <a:noFill/>
        </a:ln>
        <a:effectLst>
          <a:outerShdw blurRad="50800" dist="25400" dir="5400000" rotWithShape="0">
            <a:srgbClr val="000000">
              <a:alpha val="28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solidFill>
                <a:schemeClr val="bg1"/>
              </a:solidFill>
              <a:latin typeface="Arial" pitchFamily="34" charset="0"/>
              <a:cs typeface="Arial" pitchFamily="34" charset="0"/>
            </a:rPr>
            <a:t>Consejo Electoral Distrital </a:t>
          </a:r>
          <a:endParaRPr lang="es-ES" sz="1700" kern="1200" dirty="0">
            <a:solidFill>
              <a:schemeClr val="bg1"/>
            </a:solidFill>
            <a:latin typeface="Arial" pitchFamily="34" charset="0"/>
            <a:cs typeface="Arial" pitchFamily="34" charset="0"/>
          </a:endParaRPr>
        </a:p>
      </dsp:txBody>
      <dsp:txXfrm>
        <a:off x="2272372" y="1493698"/>
        <a:ext cx="1813236" cy="87025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4/16/2018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4/16/2018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118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7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681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857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698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91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5">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4/16/2018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 id="2147483671" r:id="rId20"/>
    <p:sldLayoutId id="2147483672" r:id="rId21"/>
    <p:sldLayoutId id="2147483673" r:id="rId22"/>
    <p:sldLayoutId id="2147483675" r:id="rId23"/>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2.png"/><Relationship Id="rId7" Type="http://schemas.openxmlformats.org/officeDocument/2006/relationships/image" Target="../media/image69.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0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02.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5.jpeg"/><Relationship Id="rId3" Type="http://schemas.openxmlformats.org/officeDocument/2006/relationships/image" Target="../media/image62.png"/><Relationship Id="rId7" Type="http://schemas.openxmlformats.org/officeDocument/2006/relationships/diagramData" Target="../diagrams/data1.xml"/><Relationship Id="rId12" Type="http://schemas.openxmlformats.org/officeDocument/2006/relationships/image" Target="../media/image70.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11" Type="http://schemas.microsoft.com/office/2007/relationships/diagramDrawing" Target="../diagrams/drawing1.xml"/><Relationship Id="rId5" Type="http://schemas.openxmlformats.org/officeDocument/2006/relationships/image" Target="../media/image64.png"/><Relationship Id="rId10" Type="http://schemas.openxmlformats.org/officeDocument/2006/relationships/diagramColors" Target="../diagrams/colors1.xml"/><Relationship Id="rId4" Type="http://schemas.openxmlformats.org/officeDocument/2006/relationships/image" Target="../media/image63.png"/><Relationship Id="rId9" Type="http://schemas.openxmlformats.org/officeDocument/2006/relationships/diagramQuickStyle" Target="../diagrams/quickStyle1.xml"/></Relationships>
</file>

<file path=ppt/slides/_rels/slide10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62.png"/><Relationship Id="rId7" Type="http://schemas.openxmlformats.org/officeDocument/2006/relationships/diagramData" Target="../diagrams/data2.xml"/><Relationship Id="rId12"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11" Type="http://schemas.microsoft.com/office/2007/relationships/diagramDrawing" Target="../diagrams/drawing2.xml"/><Relationship Id="rId5" Type="http://schemas.openxmlformats.org/officeDocument/2006/relationships/image" Target="../media/image64.png"/><Relationship Id="rId10" Type="http://schemas.openxmlformats.org/officeDocument/2006/relationships/diagramColors" Target="../diagrams/colors2.xml"/><Relationship Id="rId4" Type="http://schemas.openxmlformats.org/officeDocument/2006/relationships/image" Target="../media/image63.png"/><Relationship Id="rId9" Type="http://schemas.openxmlformats.org/officeDocument/2006/relationships/diagramQuickStyle" Target="../diagrams/quickStyle2.xml"/></Relationships>
</file>

<file path=ppt/slides/_rels/slide104.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05.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06.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07.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0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0.xml"/></Relationships>
</file>

<file path=ppt/slides/_rels/slide111.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image" Target="../media/image75.png"/><Relationship Id="rId1" Type="http://schemas.openxmlformats.org/officeDocument/2006/relationships/slideLayout" Target="../slideLayouts/slideLayout2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3.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5.jpeg"/><Relationship Id="rId2" Type="http://schemas.openxmlformats.org/officeDocument/2006/relationships/image" Target="../media/image63.png"/><Relationship Id="rId1" Type="http://schemas.openxmlformats.org/officeDocument/2006/relationships/slideLayout" Target="../slideLayouts/slideLayout2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4.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2.png"/><Relationship Id="rId7" Type="http://schemas.openxmlformats.org/officeDocument/2006/relationships/image" Target="../media/image66.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5.jpe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5.jpe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5.jpe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5.jpe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5.jpe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8.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7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2.png"/><Relationship Id="rId7" Type="http://schemas.openxmlformats.org/officeDocument/2006/relationships/image" Target="../media/image67.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77.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78.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79.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8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83.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84.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85.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86.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87.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88.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89.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9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92.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93.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94.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9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96.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9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2.png"/><Relationship Id="rId7" Type="http://schemas.openxmlformats.org/officeDocument/2006/relationships/image" Target="../media/image68.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98.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99.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1802673"/>
            <a:ext cx="8689976" cy="1894115"/>
          </a:xfrm>
        </p:spPr>
        <p:txBody>
          <a:bodyPr>
            <a:noAutofit/>
          </a:bodyPr>
          <a:lstStyle/>
          <a:p>
            <a:r>
              <a:rPr lang="es-MX" sz="6000" b="1" i="1" dirty="0" smtClean="0"/>
              <a:t>DIPLOMADO EN DERECHO ELECTORAL</a:t>
            </a:r>
            <a:endParaRPr lang="es-MX" sz="6000" b="1" i="1" dirty="0"/>
          </a:p>
        </p:txBody>
      </p:sp>
      <p:sp>
        <p:nvSpPr>
          <p:cNvPr id="3" name="Subtítulo 2"/>
          <p:cNvSpPr>
            <a:spLocks noGrp="1"/>
          </p:cNvSpPr>
          <p:nvPr>
            <p:ph type="subTitle" idx="1"/>
          </p:nvPr>
        </p:nvSpPr>
        <p:spPr>
          <a:xfrm>
            <a:off x="1751011" y="4331969"/>
            <a:ext cx="10147619" cy="1872887"/>
          </a:xfrm>
        </p:spPr>
        <p:txBody>
          <a:bodyPr>
            <a:normAutofit fontScale="40000" lnSpcReduction="20000"/>
          </a:bodyPr>
          <a:lstStyle/>
          <a:p>
            <a:endParaRPr lang="es-MX" dirty="0" smtClean="0"/>
          </a:p>
          <a:p>
            <a:endParaRPr lang="es-MX" dirty="0"/>
          </a:p>
          <a:p>
            <a:endParaRPr lang="es-MX" b="1" i="1" dirty="0" smtClean="0">
              <a:solidFill>
                <a:srgbClr val="FF0000"/>
              </a:solidFill>
            </a:endParaRPr>
          </a:p>
          <a:p>
            <a:endParaRPr lang="es-MX" b="1" i="1" dirty="0">
              <a:solidFill>
                <a:srgbClr val="FF0000"/>
              </a:solidFill>
            </a:endParaRPr>
          </a:p>
          <a:p>
            <a:r>
              <a:rPr lang="es-MX" sz="3000" b="1" i="1" dirty="0" smtClean="0">
                <a:solidFill>
                  <a:srgbClr val="FF0000"/>
                </a:solidFill>
                <a:latin typeface="Arial" panose="020B0604020202020204" pitchFamily="34" charset="0"/>
                <a:cs typeface="Arial" panose="020B0604020202020204" pitchFamily="34" charset="0"/>
              </a:rPr>
              <a:t>                       </a:t>
            </a:r>
          </a:p>
          <a:p>
            <a:r>
              <a:rPr lang="es-MX" sz="3000" b="1" i="1" dirty="0">
                <a:solidFill>
                  <a:srgbClr val="FF0000"/>
                </a:solidFill>
                <a:latin typeface="Arial" panose="020B0604020202020204" pitchFamily="34" charset="0"/>
                <a:cs typeface="Arial" panose="020B0604020202020204" pitchFamily="34" charset="0"/>
              </a:rPr>
              <a:t> </a:t>
            </a:r>
            <a:r>
              <a:rPr lang="es-MX" sz="3000" b="1" i="1" dirty="0" smtClean="0">
                <a:solidFill>
                  <a:srgbClr val="FF0000"/>
                </a:solidFill>
                <a:latin typeface="Arial" panose="020B0604020202020204" pitchFamily="34" charset="0"/>
                <a:cs typeface="Arial" panose="020B0604020202020204" pitchFamily="34" charset="0"/>
              </a:rPr>
              <a:t>                                  </a:t>
            </a:r>
            <a:r>
              <a:rPr lang="es-MX" sz="3000" b="1" i="1" dirty="0" smtClean="0">
                <a:solidFill>
                  <a:srgbClr val="FF0000"/>
                </a:solidFill>
                <a:latin typeface="Arial" panose="020B0604020202020204" pitchFamily="34" charset="0"/>
                <a:cs typeface="Arial" panose="020B0604020202020204" pitchFamily="34" charset="0"/>
              </a:rPr>
              <a:t>                            </a:t>
            </a:r>
            <a:r>
              <a:rPr lang="es-MX" sz="6500" b="1" i="1" dirty="0" smtClean="0">
                <a:solidFill>
                  <a:srgbClr val="FF0000"/>
                </a:solidFill>
                <a:latin typeface="Arial" panose="020B0604020202020204" pitchFamily="34" charset="0"/>
                <a:cs typeface="Arial" panose="020B0604020202020204" pitchFamily="34" charset="0"/>
              </a:rPr>
              <a:t>MTRO. </a:t>
            </a:r>
            <a:r>
              <a:rPr lang="es-MX" sz="6500" b="1" i="1" dirty="0" smtClean="0">
                <a:solidFill>
                  <a:srgbClr val="FF0000"/>
                </a:solidFill>
                <a:latin typeface="Arial" panose="020B0604020202020204" pitchFamily="34" charset="0"/>
                <a:cs typeface="Arial" panose="020B0604020202020204" pitchFamily="34" charset="0"/>
              </a:rPr>
              <a:t>JOSÉ OSCAR GUZMÁN GARCÍA.</a:t>
            </a:r>
            <a:endParaRPr lang="es-MX" sz="6500" b="1" i="1" dirty="0">
              <a:solidFill>
                <a:srgbClr val="FF0000"/>
              </a:solidFill>
              <a:latin typeface="Arial" panose="020B0604020202020204" pitchFamily="34" charset="0"/>
              <a:cs typeface="Arial" panose="020B0604020202020204" pitchFamily="34" charset="0"/>
            </a:endParaRPr>
          </a:p>
        </p:txBody>
      </p:sp>
      <p:pic>
        <p:nvPicPr>
          <p:cNvPr id="5122" name="Picture 2" descr="Resultado de imagen para LEYES ELECTORALES DE TABA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 y="465138"/>
            <a:ext cx="12321540" cy="496887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Resultado de imagen para logo del centro de capacitaciÃ³n judicial elector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Resultado de imagen para logo del centro de capacitaciÃ³n judicial elector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0" name="Picture 6" descr="Resultado de imagen para logo del centro de capacitaciÃ³n judicial electo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0030" y="732380"/>
            <a:ext cx="521970" cy="107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187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391886"/>
            <a:ext cx="10363826" cy="5786845"/>
          </a:xfrm>
        </p:spPr>
        <p:txBody>
          <a:bodyPr/>
          <a:lstStyle/>
          <a:p>
            <a:pPr algn="just"/>
            <a:r>
              <a:rPr lang="es-MX" dirty="0">
                <a:latin typeface="Arial" panose="020B0604020202020204" pitchFamily="34" charset="0"/>
                <a:cs typeface="Arial" panose="020B0604020202020204" pitchFamily="34" charset="0"/>
              </a:rPr>
              <a:t>Al momento de su fundación, el Consejo General, máximo órgano de dirección del IFE, estaba compuesto por los siguientes funcionarios:</a:t>
            </a:r>
          </a:p>
          <a:p>
            <a:pPr lvl="1" algn="just"/>
            <a:r>
              <a:rPr lang="es-MX" dirty="0">
                <a:latin typeface="Arial" panose="020B0604020202020204" pitchFamily="34" charset="0"/>
                <a:cs typeface="Arial" panose="020B0604020202020204" pitchFamily="34" charset="0"/>
              </a:rPr>
              <a:t>El Presidente del Consejo General, que era el Secretario de Gobernación.</a:t>
            </a:r>
          </a:p>
          <a:p>
            <a:pPr lvl="1" algn="just"/>
            <a:r>
              <a:rPr lang="es-MX" dirty="0">
                <a:latin typeface="Arial" panose="020B0604020202020204" pitchFamily="34" charset="0"/>
                <a:cs typeface="Arial" panose="020B0604020202020204" pitchFamily="34" charset="0"/>
              </a:rPr>
              <a:t>Seis Consejeros Magistrados, personalidades sin filiación partidista con una solida formación académica y profesional en el campo de derecho, propuestos por el Presidente de la República y aprobados por las dos terceras partes de la Cámara de Diputados.</a:t>
            </a:r>
          </a:p>
          <a:p>
            <a:pPr lvl="1" algn="just"/>
            <a:r>
              <a:rPr lang="es-MX" dirty="0">
                <a:latin typeface="Arial" panose="020B0604020202020204" pitchFamily="34" charset="0"/>
                <a:cs typeface="Arial" panose="020B0604020202020204" pitchFamily="34" charset="0"/>
              </a:rPr>
              <a:t>El Director y el Secretario General del Instituto.</a:t>
            </a:r>
          </a:p>
          <a:p>
            <a:pPr lvl="1" algn="just"/>
            <a:r>
              <a:rPr lang="es-MX" dirty="0">
                <a:latin typeface="Arial" panose="020B0604020202020204" pitchFamily="34" charset="0"/>
                <a:cs typeface="Arial" panose="020B0604020202020204" pitchFamily="34" charset="0"/>
              </a:rPr>
              <a:t>Dos diputados y dos senadores (representantes de los dos grupos parlamentarios más numerosos en cada Cámara).</a:t>
            </a:r>
          </a:p>
          <a:p>
            <a:pPr lvl="1" algn="just"/>
            <a:r>
              <a:rPr lang="es-MX" dirty="0">
                <a:latin typeface="Arial" panose="020B0604020202020204" pitchFamily="34" charset="0"/>
                <a:cs typeface="Arial" panose="020B0604020202020204" pitchFamily="34" charset="0"/>
              </a:rPr>
              <a:t>Un número variable de representantes partidistas que se fijaba de acuerdo con los resultados que obtuvieran en la última elección.</a:t>
            </a:r>
          </a:p>
          <a:p>
            <a:pPr algn="just"/>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5620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2056436" y="1267151"/>
            <a:ext cx="7974957" cy="2185214"/>
          </a:xfrm>
          <a:prstGeom prst="rect">
            <a:avLst/>
          </a:prstGeom>
          <a:noFill/>
        </p:spPr>
        <p:txBody>
          <a:bodyPr wrap="square" rtlCol="0">
            <a:spAutoFit/>
          </a:bodyPr>
          <a:lstStyle/>
          <a:p>
            <a:pPr algn="ctr" eaLnBrk="0" hangingPunct="0">
              <a:defRPr/>
            </a:pPr>
            <a:r>
              <a:rPr lang="es-ES" sz="2800" b="1" dirty="0">
                <a:solidFill>
                  <a:prstClr val="black"/>
                </a:solidFill>
                <a:cs typeface="Times New Roman" pitchFamily="18" charset="0"/>
              </a:rPr>
              <a:t>CONSEJO ESTATAL ELECTORAL</a:t>
            </a:r>
          </a:p>
          <a:p>
            <a:pPr algn="just" eaLnBrk="0" hangingPunct="0">
              <a:defRPr/>
            </a:pPr>
            <a:endParaRPr lang="es-ES" dirty="0">
              <a:latin typeface="Arial" pitchFamily="34" charset="0"/>
              <a:cs typeface="Arial" pitchFamily="34" charset="0"/>
            </a:endParaRPr>
          </a:p>
          <a:p>
            <a:pPr algn="just" eaLnBrk="0" hangingPunct="0">
              <a:defRPr/>
            </a:pPr>
            <a:r>
              <a:rPr lang="es-ES" dirty="0">
                <a:latin typeface="Arial" pitchFamily="34" charset="0"/>
                <a:cs typeface="Arial" pitchFamily="34" charset="0"/>
              </a:rPr>
              <a:t>Es el órgano superior de dirección responsable de vigilar el cumplimiento de las disposiciones constitucionales y legales en materia electoral, así como de velar porque los principios de </a:t>
            </a:r>
            <a:r>
              <a:rPr lang="es-ES" b="1" i="1" dirty="0">
                <a:latin typeface="Arial" pitchFamily="34" charset="0"/>
                <a:cs typeface="Arial" pitchFamily="34" charset="0"/>
              </a:rPr>
              <a:t>Certeza, Imparcialidad, Independencia, Legalidad, Máxima Publicidad y Objetividad,</a:t>
            </a:r>
            <a:r>
              <a:rPr lang="es-ES" b="1" dirty="0">
                <a:latin typeface="Arial" pitchFamily="34" charset="0"/>
                <a:cs typeface="Arial" pitchFamily="34" charset="0"/>
              </a:rPr>
              <a:t> </a:t>
            </a:r>
            <a:r>
              <a:rPr lang="es-ES" dirty="0">
                <a:latin typeface="Arial" pitchFamily="34" charset="0"/>
                <a:cs typeface="Arial" pitchFamily="34" charset="0"/>
              </a:rPr>
              <a:t>guíen todas las actividades del Instituto.</a:t>
            </a:r>
            <a:r>
              <a:rPr lang="es-ES" dirty="0">
                <a:latin typeface="Arial Rounded MT Bold" pitchFamily="34" charset="0"/>
                <a:cs typeface="Arial" pitchFamily="34" charset="0"/>
              </a:rPr>
              <a:t> </a:t>
            </a:r>
          </a:p>
        </p:txBody>
      </p:sp>
      <p:pic>
        <p:nvPicPr>
          <p:cNvPr id="14" name="Imagen 13"/>
          <p:cNvPicPr>
            <a:picLocks noChangeAspect="1"/>
          </p:cNvPicPr>
          <p:nvPr/>
        </p:nvPicPr>
        <p:blipFill>
          <a:blip r:embed="rId7"/>
          <a:stretch>
            <a:fillRect/>
          </a:stretch>
        </p:blipFill>
        <p:spPr>
          <a:xfrm>
            <a:off x="1268730" y="2697480"/>
            <a:ext cx="10081259" cy="4606564"/>
          </a:xfrm>
          <a:prstGeom prst="rect">
            <a:avLst/>
          </a:prstGeom>
        </p:spPr>
      </p:pic>
      <p:pic>
        <p:nvPicPr>
          <p:cNvPr id="9" name="Picture 6" descr="Resultado de imagen para logo del centro de capacitaciÃ³n judicial elector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32670" y="451761"/>
            <a:ext cx="735640" cy="92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03992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1337310" y="1267152"/>
            <a:ext cx="10035540" cy="8156079"/>
          </a:xfrm>
          <a:prstGeom prst="rect">
            <a:avLst/>
          </a:prstGeom>
          <a:noFill/>
        </p:spPr>
        <p:txBody>
          <a:bodyPr wrap="square" rtlCol="0">
            <a:spAutoFit/>
          </a:bodyPr>
          <a:lstStyle/>
          <a:p>
            <a:pPr algn="ctr">
              <a:defRPr/>
            </a:pPr>
            <a:r>
              <a:rPr lang="es-ES" sz="2800" b="1" dirty="0">
                <a:solidFill>
                  <a:prstClr val="black"/>
                </a:solidFill>
                <a:latin typeface="Arial" panose="020B0604020202020204" pitchFamily="34" charset="0"/>
                <a:cs typeface="Arial" panose="020B0604020202020204" pitchFamily="34" charset="0"/>
              </a:rPr>
              <a:t>JUNTA ESTATAL EJECUTIVA</a:t>
            </a:r>
          </a:p>
          <a:p>
            <a:pPr algn="just">
              <a:defRPr/>
            </a:pPr>
            <a:endParaRPr lang="es-ES" sz="2800" b="1" dirty="0">
              <a:latin typeface="Arial" pitchFamily="34" charset="0"/>
              <a:cs typeface="Arial" pitchFamily="34" charset="0"/>
            </a:endParaRPr>
          </a:p>
          <a:p>
            <a:pPr algn="just">
              <a:defRPr/>
            </a:pPr>
            <a:r>
              <a:rPr lang="es-ES" dirty="0">
                <a:latin typeface="Arial" panose="020B0604020202020204" pitchFamily="34" charset="0"/>
                <a:cs typeface="Arial" pitchFamily="34" charset="0"/>
              </a:rPr>
              <a:t>Tiene a su cargo ejecutar las funciones técnicas, de organización, desarrollo y vigilancia de los  procesos electorales que se celebren en el Estado. </a:t>
            </a:r>
          </a:p>
          <a:p>
            <a:pPr algn="just">
              <a:defRPr/>
            </a:pPr>
            <a:endParaRPr lang="es-ES" dirty="0">
              <a:solidFill>
                <a:srgbClr val="660033"/>
              </a:solidFill>
              <a:latin typeface="Arial" panose="020B0604020202020204" pitchFamily="34" charset="0"/>
              <a:cs typeface="Arial" panose="020B0604020202020204" pitchFamily="34" charset="0"/>
            </a:endParaRPr>
          </a:p>
          <a:p>
            <a:pPr algn="just">
              <a:defRPr/>
            </a:pPr>
            <a:r>
              <a:rPr lang="es-ES" dirty="0">
                <a:latin typeface="Arial" panose="020B0604020202020204" pitchFamily="34" charset="0"/>
                <a:cs typeface="Arial" panose="020B0604020202020204" pitchFamily="34" charset="0"/>
              </a:rPr>
              <a:t>La Junta Estatal Ejecutiva será presidida por:</a:t>
            </a:r>
          </a:p>
          <a:p>
            <a:pPr algn="just">
              <a:defRPr/>
            </a:pPr>
            <a:endParaRPr lang="es-E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defRPr/>
            </a:pPr>
            <a:r>
              <a:rPr lang="es-ES" dirty="0">
                <a:latin typeface="Arial" panose="020B0604020202020204" pitchFamily="34" charset="0"/>
                <a:cs typeface="Arial" panose="020B0604020202020204" pitchFamily="34" charset="0"/>
              </a:rPr>
              <a:t>Consejero Presidente</a:t>
            </a:r>
          </a:p>
          <a:p>
            <a:pPr algn="just">
              <a:defRPr/>
            </a:pPr>
            <a:endParaRPr lang="es-E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defRPr/>
            </a:pPr>
            <a:r>
              <a:rPr lang="es-ES" dirty="0">
                <a:latin typeface="Arial" panose="020B0604020202020204" pitchFamily="34" charset="0"/>
                <a:cs typeface="Arial" panose="020B0604020202020204" pitchFamily="34" charset="0"/>
              </a:rPr>
              <a:t>Secretario Ejecutivo</a:t>
            </a:r>
          </a:p>
          <a:p>
            <a:pPr algn="just">
              <a:defRPr/>
            </a:pPr>
            <a:endParaRPr lang="es-E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defRPr/>
            </a:pPr>
            <a:r>
              <a:rPr lang="es-ES" dirty="0">
                <a:latin typeface="Arial" panose="020B0604020202020204" pitchFamily="34" charset="0"/>
                <a:cs typeface="Arial" panose="020B0604020202020204" pitchFamily="34" charset="0"/>
              </a:rPr>
              <a:t>Director Ejecutivo de Organización Electoral y Educación Cívica </a:t>
            </a:r>
          </a:p>
          <a:p>
            <a:pPr algn="just">
              <a:defRPr/>
            </a:pPr>
            <a:endParaRPr lang="es-E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defRPr/>
            </a:pPr>
            <a:r>
              <a:rPr lang="es-ES" dirty="0">
                <a:latin typeface="Arial" panose="020B0604020202020204" pitchFamily="34" charset="0"/>
                <a:cs typeface="Arial" panose="020B0604020202020204" pitchFamily="34" charset="0"/>
              </a:rPr>
              <a:t>Director  Ejecutivo de Administración</a:t>
            </a: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a:p>
            <a:pPr algn="just">
              <a:defRPr/>
            </a:pPr>
            <a:endParaRPr lang="es-ES" dirty="0">
              <a:latin typeface="Arial" panose="020B0604020202020204" pitchFamily="34" charset="0"/>
              <a:cs typeface="Arial" panose="020B0604020202020204" pitchFamily="34" charset="0"/>
            </a:endParaRPr>
          </a:p>
        </p:txBody>
      </p:sp>
      <p:pic>
        <p:nvPicPr>
          <p:cNvPr id="10"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2"/>
            <a:ext cx="735640" cy="81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29433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4022745" y="1481559"/>
            <a:ext cx="3955021" cy="400110"/>
          </a:xfrm>
          <a:prstGeom prst="rect">
            <a:avLst/>
          </a:prstGeom>
        </p:spPr>
        <p:txBody>
          <a:bodyPr wrap="square">
            <a:spAutoFit/>
          </a:bodyPr>
          <a:lstStyle/>
          <a:p>
            <a:pPr indent="449263" algn="ctr">
              <a:defRPr/>
            </a:pPr>
            <a:r>
              <a:rPr lang="es-ES" sz="2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ORGANOS TEMPORALES</a:t>
            </a:r>
          </a:p>
        </p:txBody>
      </p:sp>
      <p:sp>
        <p:nvSpPr>
          <p:cNvPr id="14" name="Rectángulo 13"/>
          <p:cNvSpPr/>
          <p:nvPr/>
        </p:nvSpPr>
        <p:spPr>
          <a:xfrm>
            <a:off x="2512487" y="1995451"/>
            <a:ext cx="7264263" cy="646331"/>
          </a:xfrm>
          <a:prstGeom prst="rect">
            <a:avLst/>
          </a:prstGeom>
        </p:spPr>
        <p:txBody>
          <a:bodyPr wrap="square">
            <a:spAutoFit/>
          </a:bodyPr>
          <a:lstStyle/>
          <a:p>
            <a:pPr marL="342900" indent="-342900" algn="just">
              <a:buFontTx/>
              <a:buAutoNum type="romanUcPeriod"/>
              <a:defRPr/>
            </a:pPr>
            <a:r>
              <a:rPr lang="es-ES" dirty="0">
                <a:solidFill>
                  <a:srgbClr val="080406"/>
                </a:solidFill>
                <a:latin typeface="Arial" pitchFamily="34" charset="0"/>
                <a:cs typeface="Arial" pitchFamily="34" charset="0"/>
              </a:rPr>
              <a:t>Órganos Distritales, uno en cada Distrito Electoral Uninominal</a:t>
            </a:r>
          </a:p>
          <a:p>
            <a:pPr marL="342900" indent="-342900" algn="just">
              <a:buFontTx/>
              <a:buAutoNum type="romanUcPeriod"/>
              <a:defRPr/>
            </a:pPr>
            <a:r>
              <a:rPr lang="es-ES" dirty="0">
                <a:solidFill>
                  <a:srgbClr val="080406"/>
                </a:solidFill>
                <a:latin typeface="Arial" pitchFamily="34" charset="0"/>
                <a:cs typeface="Arial" pitchFamily="34" charset="0"/>
              </a:rPr>
              <a:t>Órganos Municipales, uno en cada Municipio del Estado</a:t>
            </a:r>
            <a:endParaRPr lang="es-ES" sz="2000" dirty="0">
              <a:solidFill>
                <a:srgbClr val="080406"/>
              </a:solidFill>
              <a:latin typeface="Arial" pitchFamily="34" charset="0"/>
              <a:cs typeface="Arial" pitchFamily="34" charset="0"/>
            </a:endParaRPr>
          </a:p>
        </p:txBody>
      </p:sp>
      <p:graphicFrame>
        <p:nvGraphicFramePr>
          <p:cNvPr id="15" name="1 Diagrama"/>
          <p:cNvGraphicFramePr/>
          <p:nvPr>
            <p:extLst/>
          </p:nvPr>
        </p:nvGraphicFramePr>
        <p:xfrm>
          <a:off x="2284955" y="2672347"/>
          <a:ext cx="7643866" cy="34943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6"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72360" y="6098308"/>
            <a:ext cx="668813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descr="Resultado de imagen para logo del centro de capacitaciÃ³n judicial electora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32670" y="451761"/>
            <a:ext cx="735640" cy="92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42622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2264781" y="1670176"/>
            <a:ext cx="7146743" cy="400110"/>
          </a:xfrm>
          <a:prstGeom prst="rect">
            <a:avLst/>
          </a:prstGeom>
        </p:spPr>
        <p:txBody>
          <a:bodyPr wrap="square">
            <a:spAutoFit/>
          </a:bodyPr>
          <a:lstStyle/>
          <a:p>
            <a:pPr algn="ctr"/>
            <a:r>
              <a:rPr lang="es-MX" sz="2000" b="1" dirty="0">
                <a:latin typeface="Arial" panose="020B0604020202020204" pitchFamily="34" charset="0"/>
                <a:cs typeface="Arial" panose="020B0604020202020204" pitchFamily="34" charset="0"/>
              </a:rPr>
              <a:t>CONSEJOS ELECTORALES DISTRITALES</a:t>
            </a:r>
          </a:p>
        </p:txBody>
      </p:sp>
      <p:sp>
        <p:nvSpPr>
          <p:cNvPr id="10" name="Rectángulo 9"/>
          <p:cNvSpPr/>
          <p:nvPr/>
        </p:nvSpPr>
        <p:spPr>
          <a:xfrm>
            <a:off x="2264780" y="2134355"/>
            <a:ext cx="8125428" cy="923330"/>
          </a:xfrm>
          <a:prstGeom prst="rect">
            <a:avLst/>
          </a:prstGeom>
        </p:spPr>
        <p:txBody>
          <a:bodyPr wrap="square">
            <a:spAutoFit/>
          </a:bodyPr>
          <a:lstStyle/>
          <a:p>
            <a:pPr marL="1588" algn="just">
              <a:buClr>
                <a:srgbClr val="4F81BD"/>
              </a:buClr>
              <a:buSzPct val="80000"/>
            </a:pPr>
            <a:r>
              <a:rPr lang="es-ES" dirty="0">
                <a:solidFill>
                  <a:srgbClr val="080406"/>
                </a:solidFill>
                <a:latin typeface="Arial" pitchFamily="34" charset="0"/>
                <a:cs typeface="Arial" pitchFamily="34" charset="0"/>
              </a:rPr>
              <a:t>Funcionarán</a:t>
            </a:r>
            <a:r>
              <a:rPr lang="es-MX" dirty="0">
                <a:solidFill>
                  <a:srgbClr val="080406"/>
                </a:solidFill>
                <a:latin typeface="Arial" pitchFamily="34" charset="0"/>
                <a:cs typeface="Arial" pitchFamily="34" charset="0"/>
              </a:rPr>
              <a:t> </a:t>
            </a:r>
            <a:r>
              <a:rPr lang="es-ES" dirty="0">
                <a:solidFill>
                  <a:srgbClr val="080406"/>
                </a:solidFill>
                <a:latin typeface="Arial" pitchFamily="34" charset="0"/>
                <a:cs typeface="Arial" pitchFamily="34" charset="0"/>
              </a:rPr>
              <a:t>durante el Proceso Electoral y por cada Consejo Electoral Distrital habrán 4 Consejeros Electorales Propietarios y 4 Consejeros  Generales Suplentes.</a:t>
            </a:r>
          </a:p>
        </p:txBody>
      </p:sp>
      <p:graphicFrame>
        <p:nvGraphicFramePr>
          <p:cNvPr id="11" name="2 Diagrama"/>
          <p:cNvGraphicFramePr/>
          <p:nvPr>
            <p:extLst/>
          </p:nvPr>
        </p:nvGraphicFramePr>
        <p:xfrm>
          <a:off x="2980962" y="2599251"/>
          <a:ext cx="6357982" cy="38576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 name="Picture 6" descr="Resultado de imagen para logo del centro de capacitaciÃ³n judicial electora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32670" y="451761"/>
            <a:ext cx="735640" cy="92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6960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1929115" y="1372531"/>
            <a:ext cx="8044405" cy="36933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JUNTAS ELECTORALES DISTRITALES</a:t>
            </a:r>
          </a:p>
        </p:txBody>
      </p:sp>
      <p:sp>
        <p:nvSpPr>
          <p:cNvPr id="10" name="CuadroTexto 9"/>
          <p:cNvSpPr txBox="1"/>
          <p:nvPr/>
        </p:nvSpPr>
        <p:spPr>
          <a:xfrm>
            <a:off x="1211580" y="1741864"/>
            <a:ext cx="10321289" cy="4593565"/>
          </a:xfrm>
          <a:prstGeom prst="rect">
            <a:avLst/>
          </a:prstGeom>
          <a:noFill/>
        </p:spPr>
        <p:txBody>
          <a:bodyPr wrap="square" rtlCol="0">
            <a:spAutoFit/>
          </a:bodyPr>
          <a:lstStyle/>
          <a:p>
            <a:pPr algn="just">
              <a:lnSpc>
                <a:spcPct val="110000"/>
              </a:lnSpc>
              <a:buClr>
                <a:srgbClr val="B43C78"/>
              </a:buClr>
            </a:pPr>
            <a:r>
              <a:rPr lang="es-ES" sz="1500" dirty="0">
                <a:solidFill>
                  <a:srgbClr val="080406"/>
                </a:solidFill>
                <a:latin typeface="Arial" panose="020B0604020202020204" pitchFamily="34" charset="0"/>
                <a:cs typeface="Arial" panose="020B0604020202020204" pitchFamily="34" charset="0"/>
              </a:rPr>
              <a:t>Son órganos operativos </a:t>
            </a:r>
            <a:r>
              <a:rPr lang="es-ES" sz="1500" b="1" dirty="0">
                <a:solidFill>
                  <a:srgbClr val="080406"/>
                </a:solidFill>
                <a:latin typeface="Arial" panose="020B0604020202020204" pitchFamily="34" charset="0"/>
                <a:cs typeface="Arial" panose="020B0604020202020204" pitchFamily="34" charset="0"/>
              </a:rPr>
              <a:t>temporales</a:t>
            </a:r>
            <a:r>
              <a:rPr lang="es-ES" sz="1500" dirty="0">
                <a:solidFill>
                  <a:srgbClr val="080406"/>
                </a:solidFill>
                <a:latin typeface="Arial" panose="020B0604020202020204" pitchFamily="34" charset="0"/>
                <a:cs typeface="Arial" panose="020B0604020202020204" pitchFamily="34" charset="0"/>
              </a:rPr>
              <a:t> que se integrarán para cada proceso electoral con profesionistas titulados, con conocimientos para el desempeño de sus funciones y sesionarán por lo menos una vez al mes. Lo integran Vocal Ejecutivo, Vocal Secretario y Vocal de Organización Electoral y Educación Cívica.</a:t>
            </a:r>
          </a:p>
          <a:p>
            <a:pPr algn="just">
              <a:lnSpc>
                <a:spcPct val="110000"/>
              </a:lnSpc>
              <a:buClr>
                <a:srgbClr val="B43C78"/>
              </a:buClr>
            </a:pPr>
            <a:endParaRPr lang="es-ES" sz="1500" dirty="0">
              <a:solidFill>
                <a:srgbClr val="080406"/>
              </a:solidFill>
              <a:latin typeface="Arial" panose="020B0604020202020204" pitchFamily="34" charset="0"/>
              <a:cs typeface="Arial" panose="020B0604020202020204" pitchFamily="34" charset="0"/>
            </a:endParaRPr>
          </a:p>
          <a:p>
            <a:pPr marL="266700" indent="-266700" algn="just">
              <a:defRPr/>
            </a:pPr>
            <a:r>
              <a:rPr lang="es-ES" sz="1500" b="1" dirty="0">
                <a:latin typeface="Arial" panose="020B0604020202020204" pitchFamily="34" charset="0"/>
                <a:cs typeface="Arial" panose="020B0604020202020204" pitchFamily="34" charset="0"/>
              </a:rPr>
              <a:t>ATRIBUCIONES</a:t>
            </a:r>
          </a:p>
          <a:p>
            <a:pPr marL="266700" indent="-266700" algn="just">
              <a:defRPr/>
            </a:pPr>
            <a:endParaRPr lang="es-ES" sz="1500" b="1"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MX" sz="1500" dirty="0">
                <a:latin typeface="Arial" panose="020B0604020202020204" pitchFamily="34" charset="0"/>
                <a:cs typeface="Arial" panose="020B0604020202020204" pitchFamily="34" charset="0"/>
              </a:rPr>
              <a:t>El cumplimiento de los programas que ejecuten sus Vocalías; </a:t>
            </a:r>
          </a:p>
          <a:p>
            <a:pPr marL="171450" indent="-171450" algn="just">
              <a:buFont typeface="Arial" pitchFamily="34" charset="0"/>
              <a:buChar char="•"/>
            </a:pPr>
            <a:endParaRPr lang="es-MX" sz="1500"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MX" sz="1500" dirty="0">
                <a:latin typeface="Arial" panose="020B0604020202020204" pitchFamily="34" charset="0"/>
                <a:cs typeface="Arial" panose="020B0604020202020204" pitchFamily="34" charset="0"/>
              </a:rPr>
              <a:t>Informar al Secretario Ejecutivo del Instituto Estatal sobre el desarrollo de sus actividades;</a:t>
            </a:r>
          </a:p>
          <a:p>
            <a:pPr marL="171450" indent="-171450" algn="just">
              <a:buFont typeface="Arial" pitchFamily="34" charset="0"/>
              <a:buChar char="•"/>
            </a:pPr>
            <a:endParaRPr lang="es-MX" sz="1500"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MX" sz="1500" dirty="0">
                <a:latin typeface="Arial" panose="020B0604020202020204" pitchFamily="34" charset="0"/>
                <a:cs typeface="Arial" panose="020B0604020202020204" pitchFamily="34" charset="0"/>
              </a:rPr>
              <a:t>Designar el personal necesario para el desarrollo y funcionamiento del Órgano Electoral; </a:t>
            </a:r>
          </a:p>
          <a:p>
            <a:pPr marL="171450" indent="-171450" algn="just">
              <a:buFont typeface="Arial" pitchFamily="34" charset="0"/>
              <a:buChar char="•"/>
            </a:pPr>
            <a:endParaRPr lang="es-MX" sz="1500"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MX" sz="1500" dirty="0">
                <a:latin typeface="Arial" panose="020B0604020202020204" pitchFamily="34" charset="0"/>
                <a:cs typeface="Arial" panose="020B0604020202020204" pitchFamily="34" charset="0"/>
              </a:rPr>
              <a:t>Recibir, substanciar y resolver los recursos de su competencia; </a:t>
            </a:r>
          </a:p>
          <a:p>
            <a:pPr marL="171450" indent="-171450" algn="just">
              <a:buFont typeface="Arial" pitchFamily="34" charset="0"/>
              <a:buChar char="•"/>
            </a:pPr>
            <a:endParaRPr lang="es-MX" sz="1500"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MX" sz="1500" dirty="0">
                <a:latin typeface="Arial" panose="020B0604020202020204" pitchFamily="34" charset="0"/>
                <a:cs typeface="Arial" panose="020B0604020202020204" pitchFamily="34" charset="0"/>
              </a:rPr>
              <a:t>Presentar al Consejo Electoral Distrital para su aprobación las propuestas de quienes fungirán como asistentes electorales, el día de la jornada electoral, y </a:t>
            </a:r>
          </a:p>
          <a:p>
            <a:pPr marL="171450" indent="-171450" algn="just">
              <a:buFont typeface="Arial" pitchFamily="34" charset="0"/>
              <a:buChar char="•"/>
            </a:pPr>
            <a:endParaRPr lang="es-MX" sz="1500"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MX" sz="1500" dirty="0">
                <a:latin typeface="Arial" panose="020B0604020202020204" pitchFamily="34" charset="0"/>
                <a:cs typeface="Arial" panose="020B0604020202020204" pitchFamily="34" charset="0"/>
              </a:rPr>
              <a:t>Las demás que les confiera esta Ley </a:t>
            </a:r>
          </a:p>
          <a:p>
            <a:pPr algn="just">
              <a:lnSpc>
                <a:spcPct val="110000"/>
              </a:lnSpc>
              <a:buClr>
                <a:srgbClr val="B43C78"/>
              </a:buClr>
            </a:pPr>
            <a:endParaRPr lang="es-ES" sz="1500" dirty="0">
              <a:solidFill>
                <a:srgbClr val="080406"/>
              </a:solidFill>
              <a:latin typeface="Arial" panose="020B0604020202020204" pitchFamily="34" charset="0"/>
              <a:cs typeface="Arial" panose="020B0604020202020204" pitchFamily="34" charset="0"/>
            </a:endParaRPr>
          </a:p>
        </p:txBody>
      </p:sp>
      <p:pic>
        <p:nvPicPr>
          <p:cNvPr id="11"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1"/>
            <a:ext cx="735640" cy="920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16817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1314450" y="1267151"/>
            <a:ext cx="9886950" cy="5632311"/>
          </a:xfrm>
          <a:prstGeom prst="rect">
            <a:avLst/>
          </a:prstGeom>
          <a:noFill/>
        </p:spPr>
        <p:txBody>
          <a:bodyPr wrap="square" rtlCol="0">
            <a:spAutoFit/>
          </a:bodyPr>
          <a:lstStyle/>
          <a:p>
            <a:pPr algn="ctr"/>
            <a:r>
              <a:rPr lang="es-MX" b="1" dirty="0"/>
              <a:t>CONSEJOS ELECTORALES MUNICIPALES</a:t>
            </a:r>
          </a:p>
          <a:p>
            <a:endParaRPr lang="es-MX" dirty="0"/>
          </a:p>
          <a:p>
            <a:r>
              <a:rPr lang="es-ES" sz="1400" b="1" dirty="0">
                <a:ln w="1905">
                  <a:solidFill>
                    <a:srgbClr val="990033"/>
                  </a:solidFill>
                </a:ln>
                <a:solidFill>
                  <a:srgbClr val="990033"/>
                </a:solidFill>
                <a:effectLst>
                  <a:innerShdw blurRad="69850" dist="43180" dir="5400000">
                    <a:srgbClr val="000000">
                      <a:alpha val="65000"/>
                    </a:srgbClr>
                  </a:innerShdw>
                </a:effectLst>
                <a:latin typeface="Arial" pitchFamily="34" charset="0"/>
                <a:cs typeface="Arial" pitchFamily="34" charset="0"/>
              </a:rPr>
              <a:t>ATRIBUCIONES</a:t>
            </a:r>
          </a:p>
          <a:p>
            <a:endParaRPr lang="es-ES" sz="1400" b="1" dirty="0">
              <a:ln w="1905">
                <a:solidFill>
                  <a:srgbClr val="990033"/>
                </a:solidFill>
              </a:ln>
              <a:solidFill>
                <a:srgbClr val="990033"/>
              </a:solidFill>
              <a:effectLst>
                <a:innerShdw blurRad="69850" dist="43180" dir="5400000">
                  <a:srgbClr val="000000">
                    <a:alpha val="65000"/>
                  </a:srgbClr>
                </a:innerShdw>
              </a:effectLst>
              <a:latin typeface="Arial" pitchFamily="34" charset="0"/>
              <a:cs typeface="Arial" pitchFamily="34" charset="0"/>
            </a:endParaRPr>
          </a:p>
          <a:p>
            <a:pPr marL="285750" indent="-285750" algn="just">
              <a:buFont typeface="Arial" pitchFamily="34" charset="0"/>
              <a:buChar char="•"/>
            </a:pPr>
            <a:r>
              <a:rPr lang="es-MX" sz="1400" dirty="0">
                <a:solidFill>
                  <a:prstClr val="black"/>
                </a:solidFill>
                <a:latin typeface="Arial" panose="020B0604020202020204" pitchFamily="34" charset="0"/>
                <a:cs typeface="Arial" panose="020B0604020202020204" pitchFamily="34" charset="0"/>
              </a:rPr>
              <a:t>Vigilar la observancia de esta Ley, acuerdos y resoluciones de las autoridades Electorales; </a:t>
            </a:r>
          </a:p>
          <a:p>
            <a:pPr marL="285750" indent="-285750" algn="just">
              <a:buFont typeface="Arial" pitchFamily="34" charset="0"/>
              <a:buChar char="•"/>
            </a:pPr>
            <a:endParaRPr lang="es-MX" sz="1400" dirty="0">
              <a:solidFill>
                <a:prstClr val="black"/>
              </a:solidFill>
              <a:latin typeface="Arial" panose="020B0604020202020204" pitchFamily="34" charset="0"/>
              <a:cs typeface="Arial" panose="020B0604020202020204" pitchFamily="34" charset="0"/>
            </a:endParaRPr>
          </a:p>
          <a:p>
            <a:pPr marL="285750" indent="-285750" algn="just">
              <a:buFont typeface="Arial" pitchFamily="34" charset="0"/>
              <a:buChar char="•"/>
            </a:pPr>
            <a:r>
              <a:rPr lang="es-MX" sz="1400" dirty="0">
                <a:solidFill>
                  <a:prstClr val="black"/>
                </a:solidFill>
                <a:latin typeface="Arial" panose="020B0604020202020204" pitchFamily="34" charset="0"/>
                <a:cs typeface="Arial" panose="020B0604020202020204" pitchFamily="34" charset="0"/>
              </a:rPr>
              <a:t>Registrar las fórmulas de candidatos a Presidentes Municipales y Regidores de Mayoría Relativa; </a:t>
            </a:r>
          </a:p>
          <a:p>
            <a:pPr marL="285750" indent="-285750" algn="just">
              <a:buFont typeface="Arial" pitchFamily="34" charset="0"/>
              <a:buChar char="•"/>
            </a:pPr>
            <a:endParaRPr lang="es-MX" sz="1400" dirty="0">
              <a:solidFill>
                <a:prstClr val="black"/>
              </a:solidFill>
              <a:latin typeface="Arial" panose="020B0604020202020204" pitchFamily="34" charset="0"/>
              <a:cs typeface="Arial" panose="020B0604020202020204" pitchFamily="34" charset="0"/>
            </a:endParaRPr>
          </a:p>
          <a:p>
            <a:pPr marL="285750" indent="-285750" algn="just">
              <a:buFont typeface="Arial" pitchFamily="34" charset="0"/>
              <a:buChar char="•"/>
            </a:pPr>
            <a:r>
              <a:rPr lang="es-MX" sz="1400" dirty="0">
                <a:solidFill>
                  <a:prstClr val="black"/>
                </a:solidFill>
                <a:latin typeface="Arial" panose="020B0604020202020204" pitchFamily="34" charset="0"/>
                <a:cs typeface="Arial" panose="020B0604020202020204" pitchFamily="34" charset="0"/>
              </a:rPr>
              <a:t>Realizar los cómputos municipales y la declaración de validez de la elección de Presidentes Municipales y Regidores de mayoría; </a:t>
            </a:r>
          </a:p>
          <a:p>
            <a:pPr marL="285750" indent="-285750" algn="just">
              <a:buFont typeface="Arial" pitchFamily="34" charset="0"/>
              <a:buChar char="•"/>
            </a:pPr>
            <a:endParaRPr lang="es-MX" sz="1400" dirty="0">
              <a:solidFill>
                <a:prstClr val="black"/>
              </a:solidFill>
              <a:latin typeface="Arial" panose="020B0604020202020204" pitchFamily="34" charset="0"/>
              <a:cs typeface="Arial" panose="020B0604020202020204" pitchFamily="34" charset="0"/>
            </a:endParaRPr>
          </a:p>
          <a:p>
            <a:pPr marL="285750" indent="-285750" algn="just">
              <a:buFont typeface="Arial" pitchFamily="34" charset="0"/>
              <a:buChar char="•"/>
            </a:pPr>
            <a:r>
              <a:rPr lang="es-MX" sz="1400" dirty="0">
                <a:solidFill>
                  <a:prstClr val="black"/>
                </a:solidFill>
                <a:latin typeface="Arial" panose="020B0604020202020204" pitchFamily="34" charset="0"/>
                <a:cs typeface="Arial" panose="020B0604020202020204" pitchFamily="34" charset="0"/>
              </a:rPr>
              <a:t>Realizar los cómputos municipales de la elección de Regidores por el Principio de Representación Proporcional; </a:t>
            </a:r>
          </a:p>
          <a:p>
            <a:pPr marL="285750" indent="-285750" algn="just">
              <a:buFont typeface="Arial" pitchFamily="34" charset="0"/>
              <a:buChar char="•"/>
            </a:pPr>
            <a:endParaRPr lang="es-MX" sz="1400" dirty="0">
              <a:solidFill>
                <a:prstClr val="black"/>
              </a:solidFill>
              <a:latin typeface="Arial" panose="020B0604020202020204" pitchFamily="34" charset="0"/>
              <a:cs typeface="Arial" panose="020B0604020202020204" pitchFamily="34" charset="0"/>
            </a:endParaRPr>
          </a:p>
          <a:p>
            <a:pPr marL="285750" indent="-285750" algn="just">
              <a:buFont typeface="Arial" pitchFamily="34" charset="0"/>
              <a:buChar char="•"/>
            </a:pPr>
            <a:r>
              <a:rPr lang="es-MX" sz="1400" dirty="0">
                <a:solidFill>
                  <a:prstClr val="black"/>
                </a:solidFill>
                <a:latin typeface="Arial" panose="020B0604020202020204" pitchFamily="34" charset="0"/>
                <a:cs typeface="Arial" panose="020B0604020202020204" pitchFamily="34" charset="0"/>
              </a:rPr>
              <a:t>Coadyuvar en el cumplimiento de los trabajos relativos a los productos electorales que habrá de aportar el Registro Federal de Electores para el proceso local, conforme al convenio y los documentos técnicos que celebre el Instituto Estatal con el Instituto Nacional Electoral, y </a:t>
            </a:r>
          </a:p>
          <a:p>
            <a:pPr marL="285750" indent="-285750" algn="just">
              <a:buFont typeface="Arial" pitchFamily="34" charset="0"/>
              <a:buChar char="•"/>
            </a:pPr>
            <a:endParaRPr lang="es-MX" sz="1400" dirty="0">
              <a:solidFill>
                <a:prstClr val="black"/>
              </a:solidFill>
              <a:latin typeface="Arial" panose="020B0604020202020204" pitchFamily="34" charset="0"/>
              <a:cs typeface="Arial" panose="020B0604020202020204" pitchFamily="34" charset="0"/>
            </a:endParaRPr>
          </a:p>
          <a:p>
            <a:pPr marL="285750" indent="-285750" algn="just">
              <a:buFont typeface="Arial" pitchFamily="34" charset="0"/>
              <a:buChar char="•"/>
            </a:pPr>
            <a:r>
              <a:rPr lang="es-MX" sz="1400" dirty="0">
                <a:solidFill>
                  <a:prstClr val="black"/>
                </a:solidFill>
                <a:latin typeface="Arial" panose="020B0604020202020204" pitchFamily="34" charset="0"/>
                <a:cs typeface="Arial" panose="020B0604020202020204" pitchFamily="34" charset="0"/>
              </a:rPr>
              <a:t>Las demás que les confiera esta Ley y demás disposiciones legales aplicables. </a:t>
            </a:r>
          </a:p>
          <a:p>
            <a:pPr algn="just"/>
            <a:r>
              <a:rPr lang="es-MX" sz="1400" dirty="0">
                <a:solidFill>
                  <a:prstClr val="black"/>
                </a:solidFill>
                <a:latin typeface="Arial" panose="020B0604020202020204" pitchFamily="34" charset="0"/>
                <a:cs typeface="Arial" panose="020B0604020202020204" pitchFamily="34" charset="0"/>
              </a:rPr>
              <a:t>	             </a:t>
            </a:r>
          </a:p>
          <a:p>
            <a:pPr algn="r"/>
            <a:r>
              <a:rPr lang="es-MX" sz="1400" b="1" i="1" dirty="0">
                <a:solidFill>
                  <a:prstClr val="black"/>
                </a:solidFill>
                <a:latin typeface="Arial" panose="020B0604020202020204" pitchFamily="34" charset="0"/>
                <a:cs typeface="Arial" panose="020B0604020202020204" pitchFamily="34" charset="0"/>
              </a:rPr>
              <a:t>    Art. 133-135 Ley Electoral y de Partidos Políticos del Estado de Tabasco.</a:t>
            </a:r>
          </a:p>
          <a:p>
            <a:endParaRPr lang="es-MX" dirty="0"/>
          </a:p>
          <a:p>
            <a:endParaRPr lang="es-MX" dirty="0"/>
          </a:p>
          <a:p>
            <a:endParaRPr lang="es-MX" dirty="0"/>
          </a:p>
          <a:p>
            <a:endParaRPr lang="es-MX" dirty="0"/>
          </a:p>
        </p:txBody>
      </p:sp>
      <p:pic>
        <p:nvPicPr>
          <p:cNvPr id="10"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1"/>
            <a:ext cx="735640" cy="92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93916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811530" y="1267151"/>
            <a:ext cx="10389869" cy="535531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JUNTAS ELECTORALES MUNICIPALES</a:t>
            </a:r>
          </a:p>
          <a:p>
            <a:pPr algn="ctr"/>
            <a:endParaRPr lang="es-MX" b="1" dirty="0">
              <a:latin typeface="Arial" panose="020B0604020202020204" pitchFamily="34" charset="0"/>
              <a:cs typeface="Arial" panose="020B0604020202020204" pitchFamily="34" charset="0"/>
            </a:endParaRPr>
          </a:p>
          <a:p>
            <a:pPr algn="just"/>
            <a:r>
              <a:rPr lang="es-ES" dirty="0">
                <a:solidFill>
                  <a:srgbClr val="080406"/>
                </a:solidFill>
                <a:latin typeface="Arial" panose="020B0604020202020204" pitchFamily="34" charset="0"/>
                <a:cs typeface="Arial" panose="020B0604020202020204" pitchFamily="34" charset="0"/>
              </a:rPr>
              <a:t>Son órganos operativos temporales que se integran para las elecciones de </a:t>
            </a:r>
            <a:r>
              <a:rPr lang="es-ES" b="1" i="1" dirty="0">
                <a:solidFill>
                  <a:srgbClr val="080406"/>
                </a:solidFill>
                <a:latin typeface="Arial" panose="020B0604020202020204" pitchFamily="34" charset="0"/>
                <a:cs typeface="Arial" panose="020B0604020202020204" pitchFamily="34" charset="0"/>
              </a:rPr>
              <a:t>Presidentes Municipales y Regidores</a:t>
            </a:r>
            <a:r>
              <a:rPr lang="es-ES" b="1" dirty="0">
                <a:solidFill>
                  <a:srgbClr val="080406"/>
                </a:solidFill>
                <a:latin typeface="Arial" panose="020B0604020202020204" pitchFamily="34" charset="0"/>
                <a:cs typeface="Arial" panose="020B0604020202020204" pitchFamily="34" charset="0"/>
              </a:rPr>
              <a:t>, </a:t>
            </a:r>
            <a:r>
              <a:rPr lang="es-ES" dirty="0">
                <a:solidFill>
                  <a:srgbClr val="080406"/>
                </a:solidFill>
                <a:latin typeface="Arial" panose="020B0604020202020204" pitchFamily="34" charset="0"/>
                <a:cs typeface="Arial" panose="020B0604020202020204" pitchFamily="34" charset="0"/>
              </a:rPr>
              <a:t>por profesionistas titulados, con conocimientos para el desempeño de sus funciones, lo integran un Vocal Ejecutivo,  Vocal Secretario y el Vocal de Organización Electoral y Educación Cívica. </a:t>
            </a: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marL="266700" indent="-266700" algn="just">
              <a:defRPr/>
            </a:pPr>
            <a:r>
              <a:rPr lang="es-ES" b="1" dirty="0">
                <a:solidFill>
                  <a:srgbClr val="990033"/>
                </a:solidFill>
                <a:latin typeface="Arial" panose="020B0604020202020204" pitchFamily="34" charset="0"/>
                <a:cs typeface="Arial" panose="020B0604020202020204" pitchFamily="34" charset="0"/>
              </a:rPr>
              <a:t>ATRIBUCIONES</a:t>
            </a:r>
          </a:p>
          <a:p>
            <a:pPr algn="just"/>
            <a:endParaRPr lang="es-MX"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MX" dirty="0">
                <a:latin typeface="Arial" panose="020B0604020202020204" pitchFamily="34" charset="0"/>
                <a:cs typeface="Arial" panose="020B0604020202020204" pitchFamily="34" charset="0"/>
              </a:rPr>
              <a:t>Cumplir con los programas que determine la Junta Estatal Ejecutiva; </a:t>
            </a:r>
          </a:p>
          <a:p>
            <a:pPr marL="285750" indent="-285750" algn="just">
              <a:buFont typeface="Arial" pitchFamily="34" charset="0"/>
              <a:buChar char="•"/>
            </a:pPr>
            <a:endParaRPr lang="es-MX"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MX" dirty="0">
                <a:latin typeface="Arial" panose="020B0604020202020204" pitchFamily="34" charset="0"/>
                <a:cs typeface="Arial" panose="020B0604020202020204" pitchFamily="34" charset="0"/>
              </a:rPr>
              <a:t>Designar al personal necesario para el desarrollo y funcionamiento de los órganos electorales, y </a:t>
            </a:r>
          </a:p>
          <a:p>
            <a:pPr marL="285750" indent="-285750" algn="just">
              <a:buFont typeface="Arial" pitchFamily="34" charset="0"/>
              <a:buChar char="•"/>
            </a:pPr>
            <a:endParaRPr lang="es-MX"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MX" dirty="0">
                <a:latin typeface="Arial" panose="020B0604020202020204" pitchFamily="34" charset="0"/>
                <a:cs typeface="Arial" panose="020B0604020202020204" pitchFamily="34" charset="0"/>
              </a:rPr>
              <a:t>Las demás que le confiera esta Ley. </a:t>
            </a:r>
          </a:p>
          <a:p>
            <a:pPr marL="266700" indent="-266700" algn="just">
              <a:defRPr/>
            </a:pPr>
            <a:endParaRPr lang="es-MX" b="1" dirty="0">
              <a:solidFill>
                <a:srgbClr val="990033"/>
              </a:solidFill>
              <a:latin typeface="Arial" panose="020B0604020202020204" pitchFamily="34" charset="0"/>
              <a:cs typeface="Arial" panose="020B0604020202020204" pitchFamily="34" charset="0"/>
            </a:endParaRPr>
          </a:p>
          <a:p>
            <a:pPr marL="266700" indent="-266700" algn="just">
              <a:defRPr/>
            </a:pPr>
            <a:endParaRPr lang="es-ES" b="1" dirty="0">
              <a:solidFill>
                <a:srgbClr val="990033"/>
              </a:solidFill>
              <a:latin typeface="Arial" panose="020B0604020202020204" pitchFamily="34" charset="0"/>
              <a:cs typeface="Arial" panose="020B0604020202020204" pitchFamily="34" charset="0"/>
            </a:endParaRPr>
          </a:p>
          <a:p>
            <a:pPr algn="r"/>
            <a:r>
              <a:rPr lang="es-MX" i="1" dirty="0">
                <a:latin typeface="Arial" panose="020B0604020202020204" pitchFamily="34" charset="0"/>
                <a:cs typeface="Arial" panose="020B0604020202020204" pitchFamily="34" charset="0"/>
              </a:rPr>
              <a:t> Art. 134-135 Ley Electoral y de Partidos Políticos de Tabasco.</a:t>
            </a:r>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pic>
        <p:nvPicPr>
          <p:cNvPr id="10"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1"/>
            <a:ext cx="735640" cy="92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81305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777240" y="1267152"/>
            <a:ext cx="10538460" cy="4985980"/>
          </a:xfrm>
          <a:prstGeom prst="rect">
            <a:avLst/>
          </a:prstGeom>
          <a:noFill/>
        </p:spPr>
        <p:txBody>
          <a:bodyPr wrap="square" rtlCol="0">
            <a:spAutoFit/>
          </a:bodyPr>
          <a:lstStyle/>
          <a:p>
            <a:pPr algn="just" eaLnBrk="0" hangingPunct="0"/>
            <a:endParaRPr lang="es-ES_tradnl" dirty="0">
              <a:solidFill>
                <a:prstClr val="black"/>
              </a:solidFill>
              <a:latin typeface="Arial" panose="020B0604020202020204" pitchFamily="34" charset="0"/>
              <a:cs typeface="Arial" panose="020B0604020202020204" pitchFamily="34" charset="0"/>
            </a:endParaRPr>
          </a:p>
          <a:p>
            <a:pPr algn="just" eaLnBrk="0" hangingPunct="0"/>
            <a:r>
              <a:rPr lang="es-ES_tradnl" dirty="0">
                <a:solidFill>
                  <a:prstClr val="black"/>
                </a:solidFill>
                <a:latin typeface="Arial" panose="020B0604020202020204" pitchFamily="34" charset="0"/>
                <a:cs typeface="Arial" panose="020B0604020202020204" pitchFamily="34" charset="0"/>
              </a:rPr>
              <a:t>De acuerdo a la reforma político-electoral del 2014, los ciudadanos residentes de una sección electoral concurrirán a votar en una misma casilla, a esta nueva modalidad se le conoce como </a:t>
            </a:r>
            <a:r>
              <a:rPr lang="es-ES_tradnl" b="1" dirty="0">
                <a:solidFill>
                  <a:prstClr val="black"/>
                </a:solidFill>
                <a:latin typeface="Arial" panose="020B0604020202020204" pitchFamily="34" charset="0"/>
                <a:cs typeface="Arial" panose="020B0604020202020204" pitchFamily="34" charset="0"/>
              </a:rPr>
              <a:t>Casilla Única</a:t>
            </a:r>
            <a:r>
              <a:rPr lang="es-ES_tradnl" dirty="0">
                <a:solidFill>
                  <a:prstClr val="black"/>
                </a:solidFill>
                <a:latin typeface="Arial" panose="020B0604020202020204" pitchFamily="34" charset="0"/>
                <a:cs typeface="Arial" panose="020B0604020202020204" pitchFamily="34" charset="0"/>
              </a:rPr>
              <a:t>.</a:t>
            </a:r>
          </a:p>
          <a:p>
            <a:pPr algn="just" eaLnBrk="0" hangingPunct="0"/>
            <a:endParaRPr lang="es-MX" dirty="0">
              <a:solidFill>
                <a:prstClr val="black"/>
              </a:solidFill>
              <a:latin typeface="Arial" panose="020B0604020202020204" pitchFamily="34" charset="0"/>
              <a:cs typeface="Arial" panose="020B0604020202020204" pitchFamily="34" charset="0"/>
            </a:endParaRPr>
          </a:p>
          <a:p>
            <a:pPr algn="just" eaLnBrk="0" hangingPunct="0"/>
            <a:endParaRPr lang="es-MX" dirty="0">
              <a:solidFill>
                <a:prstClr val="black"/>
              </a:solidFill>
              <a:latin typeface="Arial" panose="020B0604020202020204" pitchFamily="34" charset="0"/>
              <a:cs typeface="Arial" panose="020B0604020202020204" pitchFamily="34" charset="0"/>
            </a:endParaRPr>
          </a:p>
          <a:p>
            <a:pPr algn="just" eaLnBrk="0" hangingPunct="0"/>
            <a:endParaRPr lang="es-MX" dirty="0">
              <a:solidFill>
                <a:prstClr val="black"/>
              </a:solidFill>
              <a:latin typeface="Arial" panose="020B0604020202020204" pitchFamily="34" charset="0"/>
              <a:cs typeface="Arial" panose="020B0604020202020204" pitchFamily="34" charset="0"/>
            </a:endParaRPr>
          </a:p>
          <a:p>
            <a:pPr marL="342900" indent="-342900" algn="just" eaLnBrk="0" hangingPunct="0">
              <a:buFontTx/>
              <a:buAutoNum type="arabicPeriod"/>
            </a:pPr>
            <a:r>
              <a:rPr lang="es-MX" dirty="0">
                <a:solidFill>
                  <a:prstClr val="black"/>
                </a:solidFill>
                <a:latin typeface="Arial" panose="020B0604020202020204" pitchFamily="34" charset="0"/>
                <a:cs typeface="Arial" panose="020B0604020202020204" pitchFamily="34" charset="0"/>
              </a:rPr>
              <a:t>Las mesas directivas de casilla se integrarán con un presidente, un secretario, dos escrutadores, y tres suplentes generales. En los procesos electorales en los que se celebre una o varias consultas populares, se designará un escrutador adicional quien será el responsable de realizar el escrutinio y cómputo de la votación que se emita en dichas consultas.</a:t>
            </a:r>
          </a:p>
          <a:p>
            <a:pPr marL="342900" indent="-342900" algn="just" eaLnBrk="0" hangingPunct="0">
              <a:buFontTx/>
              <a:buAutoNum type="arabicPeriod"/>
            </a:pPr>
            <a:r>
              <a:rPr lang="es-MX" u="sng" dirty="0">
                <a:solidFill>
                  <a:prstClr val="black"/>
                </a:solidFill>
                <a:latin typeface="Arial" panose="020B0604020202020204" pitchFamily="34" charset="0"/>
                <a:cs typeface="Arial" panose="020B0604020202020204" pitchFamily="34" charset="0"/>
              </a:rPr>
              <a:t>En los procesos en que se realicen elecciones federales y locales concurrentes en una entidad, el Consejo General del Instituto deberá instalar una mesa directiva de casilla única para ambos tipos de elección</a:t>
            </a:r>
            <a:r>
              <a:rPr lang="es-MX" dirty="0">
                <a:solidFill>
                  <a:prstClr val="black"/>
                </a:solidFill>
                <a:latin typeface="Arial" panose="020B0604020202020204" pitchFamily="34" charset="0"/>
                <a:cs typeface="Arial" panose="020B0604020202020204" pitchFamily="34" charset="0"/>
              </a:rPr>
              <a:t>. Para estos efectos, la mesa directiva se integrará, además de lo señalado en el párrafo anterior, con un secretario y un escrutador adicionales.</a:t>
            </a:r>
          </a:p>
          <a:p>
            <a:pPr marL="342900" indent="-342900" algn="just" eaLnBrk="0" hangingPunct="0">
              <a:buFontTx/>
              <a:buAutoNum type="arabicPeriod"/>
            </a:pPr>
            <a:endParaRPr lang="es-MX" dirty="0">
              <a:solidFill>
                <a:prstClr val="black"/>
              </a:solidFill>
              <a:latin typeface="Arial" panose="020B0604020202020204" pitchFamily="34" charset="0"/>
              <a:cs typeface="Arial" panose="020B0604020202020204" pitchFamily="34" charset="0"/>
            </a:endParaRPr>
          </a:p>
          <a:p>
            <a:pPr algn="r" eaLnBrk="0" hangingPunct="0"/>
            <a:r>
              <a:rPr lang="es-MX" sz="1200" b="1" i="1" dirty="0">
                <a:solidFill>
                  <a:prstClr val="black"/>
                </a:solidFill>
                <a:cs typeface="Arial" pitchFamily="34" charset="0"/>
              </a:rPr>
              <a:t>Ley General de Instituciones y Procedimientos Electorales.</a:t>
            </a:r>
          </a:p>
          <a:p>
            <a:pPr marL="342900" indent="-342900" algn="just" eaLnBrk="0" hangingPunct="0">
              <a:buFontTx/>
              <a:buAutoNum type="arabicPeriod"/>
            </a:pPr>
            <a:endParaRPr lang="es-ES_tradnl" dirty="0">
              <a:solidFill>
                <a:prstClr val="black"/>
              </a:solidFill>
              <a:cs typeface="Arial" pitchFamily="34" charset="0"/>
            </a:endParaRPr>
          </a:p>
        </p:txBody>
      </p:sp>
      <p:pic>
        <p:nvPicPr>
          <p:cNvPr id="10"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2"/>
            <a:ext cx="735640" cy="81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22996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p:nvPr/>
        </p:nvSpPr>
        <p:spPr>
          <a:xfrm>
            <a:off x="1730906" y="1127030"/>
            <a:ext cx="8496300" cy="369332"/>
          </a:xfrm>
          <a:prstGeom prst="rect">
            <a:avLst/>
          </a:prstGeom>
          <a:ln w="349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es-MX"/>
            </a:defPPr>
            <a:lvl1pPr indent="449263" algn="ctr">
              <a:defRPr b="1" spc="50">
                <a:ln w="11430"/>
                <a:solidFill>
                  <a:srgbClr val="990033"/>
                </a:solidFill>
                <a:effectLst>
                  <a:outerShdw blurRad="76200" dist="50800" dir="5400000" algn="tl" rotWithShape="0">
                    <a:srgbClr val="000000">
                      <a:alpha val="65000"/>
                    </a:srgbClr>
                  </a:outerShdw>
                </a:effectLst>
                <a:latin typeface="Arial Black" pitchFamily="34" charset="0"/>
                <a:cs typeface="Times New Roman" pitchFamily="18" charset="0"/>
              </a:defRPr>
            </a:lvl1pPr>
          </a:lstStyle>
          <a:p>
            <a:r>
              <a:rPr lang="es-MX" b="0" spc="0" dirty="0">
                <a:ln>
                  <a:noFill/>
                </a:ln>
                <a:solidFill>
                  <a:schemeClr val="tx1"/>
                </a:solidFill>
                <a:effectLst/>
              </a:rPr>
              <a:t>En el mes </a:t>
            </a:r>
            <a:r>
              <a:rPr lang="es-MX" b="0" spc="0" dirty="0">
                <a:ln>
                  <a:noFill/>
                </a:ln>
                <a:solidFill>
                  <a:srgbClr val="FF0000"/>
                </a:solidFill>
                <a:effectLst/>
              </a:rPr>
              <a:t> de Octubre de 2017</a:t>
            </a:r>
          </a:p>
        </p:txBody>
      </p:sp>
      <p:sp>
        <p:nvSpPr>
          <p:cNvPr id="3" name="3 CuadroTexto"/>
          <p:cNvSpPr txBox="1"/>
          <p:nvPr/>
        </p:nvSpPr>
        <p:spPr>
          <a:xfrm>
            <a:off x="1771972" y="1770659"/>
            <a:ext cx="8496300" cy="923330"/>
          </a:xfrm>
          <a:prstGeom prst="rect">
            <a:avLst/>
          </a:prstGeom>
          <a:ln w="349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es-MX"/>
            </a:defPPr>
            <a:lvl1pPr indent="449263" algn="ctr">
              <a:defRPr b="1" spc="50">
                <a:ln w="11430"/>
                <a:solidFill>
                  <a:srgbClr val="990033"/>
                </a:solidFill>
                <a:effectLst>
                  <a:outerShdw blurRad="76200" dist="50800" dir="5400000" algn="tl" rotWithShape="0">
                    <a:srgbClr val="000000">
                      <a:alpha val="65000"/>
                    </a:srgbClr>
                  </a:outerShdw>
                </a:effectLst>
                <a:latin typeface="Arial Black" pitchFamily="34" charset="0"/>
                <a:cs typeface="Times New Roman" pitchFamily="18" charset="0"/>
              </a:defRPr>
            </a:lvl1pPr>
          </a:lstStyle>
          <a:p>
            <a:r>
              <a:rPr lang="es-MX" b="0" spc="0" dirty="0">
                <a:ln>
                  <a:noFill/>
                </a:ln>
                <a:solidFill>
                  <a:schemeClr val="tx1"/>
                </a:solidFill>
                <a:effectLst/>
              </a:rPr>
              <a:t>El Consejo Estatal del IEPCT </a:t>
            </a:r>
            <a:r>
              <a:rPr lang="es-MX" b="0" spc="0" dirty="0" err="1" smtClean="0">
                <a:ln>
                  <a:noFill/>
                </a:ln>
                <a:solidFill>
                  <a:schemeClr val="tx1"/>
                </a:solidFill>
                <a:effectLst/>
              </a:rPr>
              <a:t>dió</a:t>
            </a:r>
            <a:r>
              <a:rPr lang="es-MX" b="0" spc="0" dirty="0" smtClean="0">
                <a:ln>
                  <a:noFill/>
                </a:ln>
                <a:solidFill>
                  <a:schemeClr val="tx1"/>
                </a:solidFill>
                <a:effectLst/>
              </a:rPr>
              <a:t> </a:t>
            </a:r>
            <a:r>
              <a:rPr lang="es-MX" b="0" spc="0" dirty="0">
                <a:ln>
                  <a:noFill/>
                </a:ln>
                <a:solidFill>
                  <a:schemeClr val="tx1"/>
                </a:solidFill>
                <a:effectLst/>
              </a:rPr>
              <a:t>inicio</a:t>
            </a:r>
          </a:p>
          <a:p>
            <a:r>
              <a:rPr lang="es-MX" b="0" spc="0" dirty="0">
                <a:ln>
                  <a:noFill/>
                </a:ln>
                <a:solidFill>
                  <a:schemeClr val="tx1"/>
                </a:solidFill>
                <a:effectLst/>
              </a:rPr>
              <a:t> al Proceso Electoral Local Ordinario 2017-2018 con la sesión de instalación del Consejo</a:t>
            </a:r>
          </a:p>
        </p:txBody>
      </p:sp>
      <p:pic>
        <p:nvPicPr>
          <p:cNvPr id="2050" name="Picture 2" descr="C:\Users\do-sp-scl\Pictures\20161107_B00145_001.jpg conferencia paticipaxción politica de ma mujer, 7 de nov, 2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537" y="3140968"/>
            <a:ext cx="5210175" cy="26289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Resultado de imagen para instituto estatal electoral Tabas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972" y="3140968"/>
            <a:ext cx="8455234" cy="3339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02170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p:nvPr/>
        </p:nvSpPr>
        <p:spPr>
          <a:xfrm>
            <a:off x="2100127" y="1196753"/>
            <a:ext cx="8496300" cy="584775"/>
          </a:xfrm>
          <a:prstGeom prst="rect">
            <a:avLst/>
          </a:prstGeom>
          <a:noFill/>
        </p:spPr>
        <p:txBody>
          <a:bodyPr wrap="square" rtlCol="0">
            <a:spAutoFit/>
          </a:bodyPr>
          <a:lstStyle>
            <a:defPPr>
              <a:defRPr lang="es-MX"/>
            </a:defPPr>
            <a:lvl1pPr>
              <a:defRPr sz="4800" b="1">
                <a:solidFill>
                  <a:srgbClr val="990033"/>
                </a:solidFill>
                <a:effectLst>
                  <a:outerShdw blurRad="38100" dist="38100" dir="2700000" algn="tl">
                    <a:srgbClr val="000000">
                      <a:alpha val="43137"/>
                    </a:srgbClr>
                  </a:outerShdw>
                </a:effectLst>
              </a:defRPr>
            </a:lvl1pPr>
          </a:lstStyle>
          <a:p>
            <a:r>
              <a:rPr lang="es-MX" sz="3200" dirty="0"/>
              <a:t>El próximo 1° de Julio de 2018</a:t>
            </a:r>
          </a:p>
        </p:txBody>
      </p:sp>
      <p:sp>
        <p:nvSpPr>
          <p:cNvPr id="3" name="1 CuadroTexto"/>
          <p:cNvSpPr txBox="1"/>
          <p:nvPr/>
        </p:nvSpPr>
        <p:spPr>
          <a:xfrm>
            <a:off x="674370" y="2132857"/>
            <a:ext cx="6446506" cy="3416320"/>
          </a:xfrm>
          <a:prstGeom prst="rect">
            <a:avLst/>
          </a:prstGeom>
          <a:noFill/>
        </p:spPr>
        <p:txBody>
          <a:bodyPr wrap="square" rtlCol="0">
            <a:spAutoFit/>
          </a:bodyPr>
          <a:lstStyle/>
          <a:p>
            <a:pPr algn="just"/>
            <a:r>
              <a:rPr lang="es-MX" sz="2400" b="1" dirty="0">
                <a:effectLst>
                  <a:outerShdw blurRad="38100" dist="38100" dir="2700000" algn="tl">
                    <a:srgbClr val="000000">
                      <a:alpha val="43137"/>
                    </a:srgbClr>
                  </a:outerShdw>
                </a:effectLst>
              </a:rPr>
              <a:t>Los Tabasqueños elegiremos y renovaremos por mandato constitucional en el ámbito local los poderes:</a:t>
            </a:r>
          </a:p>
          <a:p>
            <a:pPr algn="just"/>
            <a:endParaRPr lang="es-MX" sz="2400" b="1" dirty="0">
              <a:effectLst>
                <a:outerShdw blurRad="38100" dist="38100" dir="2700000" algn="tl">
                  <a:srgbClr val="000000">
                    <a:alpha val="43137"/>
                  </a:srgbClr>
                </a:outerShdw>
              </a:effectLst>
            </a:endParaRPr>
          </a:p>
          <a:p>
            <a:pPr marL="457200" indent="-457200" algn="just">
              <a:buFont typeface="Wingdings" panose="05000000000000000000" pitchFamily="2" charset="2"/>
              <a:buChar char="Ø"/>
            </a:pPr>
            <a:r>
              <a:rPr lang="es-MX" sz="2400" b="1" dirty="0">
                <a:effectLst>
                  <a:outerShdw blurRad="38100" dist="38100" dir="2700000" algn="tl">
                    <a:srgbClr val="000000">
                      <a:alpha val="43137"/>
                    </a:srgbClr>
                  </a:outerShdw>
                </a:effectLst>
              </a:rPr>
              <a:t>Ejecutivo (Gobernador);</a:t>
            </a:r>
          </a:p>
          <a:p>
            <a:pPr marL="457200" indent="-457200" algn="just">
              <a:buFont typeface="Wingdings" panose="05000000000000000000" pitchFamily="2" charset="2"/>
              <a:buChar char="Ø"/>
            </a:pPr>
            <a:r>
              <a:rPr lang="es-MX" sz="2400" b="1" dirty="0">
                <a:effectLst>
                  <a:outerShdw blurRad="38100" dist="38100" dir="2700000" algn="tl">
                    <a:srgbClr val="000000">
                      <a:alpha val="43137"/>
                    </a:srgbClr>
                  </a:outerShdw>
                </a:effectLst>
              </a:rPr>
              <a:t>Renovación del Poder  Legislativo (Cámara de Diputados;  y</a:t>
            </a:r>
          </a:p>
          <a:p>
            <a:pPr marL="457200" indent="-457200" algn="just">
              <a:buFont typeface="Wingdings" panose="05000000000000000000" pitchFamily="2" charset="2"/>
              <a:buChar char="Ø"/>
            </a:pPr>
            <a:r>
              <a:rPr lang="es-MX" sz="2400" b="1" dirty="0">
                <a:effectLst>
                  <a:outerShdw blurRad="38100" dist="38100" dir="2700000" algn="tl">
                    <a:srgbClr val="000000">
                      <a:alpha val="43137"/>
                    </a:srgbClr>
                  </a:outerShdw>
                </a:effectLst>
              </a:rPr>
              <a:t> 17 Ayuntamientos (Presidentes Municipales  y regidores).</a:t>
            </a:r>
            <a:r>
              <a:rPr lang="es-MX" sz="2400" b="1" dirty="0">
                <a:solidFill>
                  <a:srgbClr val="990033"/>
                </a:solidFill>
                <a:effectLst>
                  <a:outerShdw blurRad="38100" dist="38100" dir="2700000" algn="tl">
                    <a:srgbClr val="000000">
                      <a:alpha val="43137"/>
                    </a:srgbClr>
                  </a:outerShdw>
                </a:effectLst>
              </a:rPr>
              <a:t>          					</a:t>
            </a:r>
          </a:p>
        </p:txBody>
      </p:sp>
      <p:pic>
        <p:nvPicPr>
          <p:cNvPr id="4" name="Picture 2" descr="X:\15 de octubre\DSC06617_353_1_1.JPG"/>
          <p:cNvPicPr>
            <a:picLocks noChangeAspect="1" noChangeArrowheads="1"/>
          </p:cNvPicPr>
          <p:nvPr/>
        </p:nvPicPr>
        <p:blipFill rotWithShape="1">
          <a:blip r:embed="rId2">
            <a:extLst>
              <a:ext uri="{28A0092B-C50C-407E-A947-70E740481C1C}">
                <a14:useLocalDpi xmlns:a14="http://schemas.microsoft.com/office/drawing/2010/main" val="0"/>
              </a:ext>
            </a:extLst>
          </a:blip>
          <a:srcRect l="19495" r="19539"/>
          <a:stretch/>
        </p:blipFill>
        <p:spPr bwMode="auto">
          <a:xfrm>
            <a:off x="7320137" y="1781528"/>
            <a:ext cx="3077029" cy="3785287"/>
          </a:xfrm>
          <a:prstGeom prst="rect">
            <a:avLst/>
          </a:prstGeom>
          <a:ln>
            <a:solidFill>
              <a:schemeClr val="bg1">
                <a:lumMod val="65000"/>
              </a:schemeClr>
            </a:solid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4050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04950"/>
            <a:ext cx="10363826" cy="5995850"/>
          </a:xfrm>
        </p:spPr>
        <p:txBody>
          <a:bodyPr/>
          <a:lstStyle/>
          <a:p>
            <a:pPr algn="just"/>
            <a:r>
              <a:rPr lang="es-MX" b="1" dirty="0">
                <a:latin typeface="Arial" panose="020B0604020202020204" pitchFamily="34" charset="0"/>
                <a:cs typeface="Arial" panose="020B0604020202020204" pitchFamily="34" charset="0"/>
              </a:rPr>
              <a:t>1993:</a:t>
            </a:r>
            <a:r>
              <a:rPr lang="es-MX" dirty="0">
                <a:latin typeface="Arial" panose="020B0604020202020204" pitchFamily="34" charset="0"/>
                <a:cs typeface="Arial" panose="020B0604020202020204" pitchFamily="34" charset="0"/>
              </a:rPr>
              <a:t> Mediante la reforma al Código Federal de Instituciones y Procedimientos Electorales aprobada ese año, el Poder Legislativo de la Unión otorgó al IFE las siguientes atribuciones:</a:t>
            </a:r>
          </a:p>
          <a:p>
            <a:pPr algn="just"/>
            <a:r>
              <a:rPr lang="es-MX" sz="1800" i="1" dirty="0">
                <a:latin typeface="Arial" panose="020B0604020202020204" pitchFamily="34" charset="0"/>
                <a:cs typeface="Arial" panose="020B0604020202020204" pitchFamily="34" charset="0"/>
              </a:rPr>
              <a:t>Declarar la validez de las elecciones de diputados y senadores</a:t>
            </a:r>
          </a:p>
          <a:p>
            <a:pPr algn="just"/>
            <a:r>
              <a:rPr lang="es-MX" sz="1800" i="1" dirty="0">
                <a:latin typeface="Arial" panose="020B0604020202020204" pitchFamily="34" charset="0"/>
                <a:cs typeface="Arial" panose="020B0604020202020204" pitchFamily="34" charset="0"/>
              </a:rPr>
              <a:t>Expedir constancias de mayoría para los ganadores de estos cargos</a:t>
            </a:r>
          </a:p>
          <a:p>
            <a:pPr algn="just"/>
            <a:r>
              <a:rPr lang="es-MX" sz="1800" i="1" dirty="0">
                <a:latin typeface="Arial" panose="020B0604020202020204" pitchFamily="34" charset="0"/>
                <a:cs typeface="Arial" panose="020B0604020202020204" pitchFamily="34" charset="0"/>
              </a:rPr>
              <a:t>Establecer topes a los gastos de campaña</a:t>
            </a:r>
          </a:p>
          <a:p>
            <a:pPr algn="just"/>
            <a:r>
              <a:rPr lang="es-MX" sz="1800" i="1" dirty="0">
                <a:latin typeface="Arial" panose="020B0604020202020204" pitchFamily="34" charset="0"/>
                <a:cs typeface="Arial" panose="020B0604020202020204" pitchFamily="34" charset="0"/>
              </a:rPr>
              <a:t>El Congreso de la Unión también le otorgó al Consejo General del Instituto la facultad de designar al Secretario General y a los Directores Ejecutivos por voto de las dos terceras partes de sus miembros y a propuesta del Consejero Presidente. Anteriormente, el nombramiento de los Directores Ejecutivos era competencia del Director General.</a:t>
            </a:r>
          </a:p>
          <a:p>
            <a:endParaRPr lang="es-MX" dirty="0"/>
          </a:p>
        </p:txBody>
      </p:sp>
    </p:spTree>
    <p:extLst>
      <p:ext uri="{BB962C8B-B14F-4D97-AF65-F5344CB8AC3E}">
        <p14:creationId xmlns:p14="http://schemas.microsoft.com/office/powerpoint/2010/main" val="86646906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99656" y="404665"/>
            <a:ext cx="4896544" cy="1323439"/>
          </a:xfrm>
          <a:prstGeom prst="rect">
            <a:avLst/>
          </a:prstGeom>
          <a:noFill/>
        </p:spPr>
        <p:txBody>
          <a:bodyPr wrap="square" rtlCol="0">
            <a:spAutoFit/>
          </a:bodyPr>
          <a:lstStyle/>
          <a:p>
            <a:pPr algn="just"/>
            <a:r>
              <a:rPr lang="es-MX" sz="2800" b="1" dirty="0">
                <a:effectLst>
                  <a:outerShdw blurRad="38100" dist="38100" dir="2700000" algn="tl">
                    <a:srgbClr val="000000">
                      <a:alpha val="43137"/>
                    </a:srgbClr>
                  </a:outerShdw>
                </a:effectLst>
              </a:rPr>
              <a:t>En el ámbito federal</a:t>
            </a:r>
            <a:r>
              <a:rPr lang="es-MX" sz="4000" b="1" dirty="0">
                <a:solidFill>
                  <a:srgbClr val="990033"/>
                </a:solidFill>
                <a:effectLst>
                  <a:outerShdw blurRad="38100" dist="38100" dir="2700000" algn="tl">
                    <a:srgbClr val="000000">
                      <a:alpha val="43137"/>
                    </a:srgbClr>
                  </a:outerShdw>
                </a:effectLst>
              </a:rPr>
              <a:t>             					</a:t>
            </a:r>
          </a:p>
        </p:txBody>
      </p:sp>
      <p:sp>
        <p:nvSpPr>
          <p:cNvPr id="3" name="1 CuadroTexto"/>
          <p:cNvSpPr txBox="1"/>
          <p:nvPr/>
        </p:nvSpPr>
        <p:spPr>
          <a:xfrm>
            <a:off x="1634490" y="1123419"/>
            <a:ext cx="8618220" cy="2985433"/>
          </a:xfrm>
          <a:prstGeom prst="rect">
            <a:avLst/>
          </a:prstGeom>
          <a:noFill/>
        </p:spPr>
        <p:txBody>
          <a:bodyPr wrap="square" rtlCol="0">
            <a:spAutoFit/>
          </a:bodyPr>
          <a:lstStyle/>
          <a:p>
            <a:pPr algn="just"/>
            <a:r>
              <a:rPr lang="es-MX" sz="2400" b="1" dirty="0">
                <a:effectLst>
                  <a:outerShdw blurRad="38100" dist="38100" dir="2700000" algn="tl">
                    <a:srgbClr val="000000">
                      <a:alpha val="43137"/>
                    </a:srgbClr>
                  </a:outerShdw>
                </a:effectLst>
              </a:rPr>
              <a:t>Los Tabasqueños elegiremos y renovaremos por mandato constitucional los poderes:</a:t>
            </a:r>
          </a:p>
          <a:p>
            <a:pPr algn="just"/>
            <a:endParaRPr lang="es-MX" sz="2800" b="1" dirty="0">
              <a:effectLst>
                <a:outerShdw blurRad="38100" dist="38100" dir="2700000" algn="tl">
                  <a:srgbClr val="000000">
                    <a:alpha val="43137"/>
                  </a:srgbClr>
                </a:outerShdw>
              </a:effectLst>
            </a:endParaRPr>
          </a:p>
          <a:p>
            <a:pPr marL="457200" indent="-457200" algn="just">
              <a:buFont typeface="Wingdings" panose="05000000000000000000" pitchFamily="2" charset="2"/>
              <a:buChar char="Ø"/>
            </a:pPr>
            <a:r>
              <a:rPr lang="es-MX" sz="2400" b="1" dirty="0">
                <a:effectLst>
                  <a:outerShdw blurRad="38100" dist="38100" dir="2700000" algn="tl">
                    <a:srgbClr val="000000">
                      <a:alpha val="43137"/>
                    </a:srgbClr>
                  </a:outerShdw>
                </a:effectLst>
              </a:rPr>
              <a:t>Ejecutivo (Presidente de la Republica);</a:t>
            </a:r>
          </a:p>
          <a:p>
            <a:pPr marL="457200" indent="-457200" algn="just">
              <a:buFont typeface="Wingdings" panose="05000000000000000000" pitchFamily="2" charset="2"/>
              <a:buChar char="Ø"/>
            </a:pPr>
            <a:r>
              <a:rPr lang="es-MX" sz="2400" b="1" dirty="0">
                <a:effectLst>
                  <a:outerShdw blurRad="38100" dist="38100" dir="2700000" algn="tl">
                    <a:srgbClr val="000000">
                      <a:alpha val="43137"/>
                    </a:srgbClr>
                  </a:outerShdw>
                </a:effectLst>
              </a:rPr>
              <a:t>Renovación del Poder Legislativo (Cámara de Diputados y Senadores</a:t>
            </a:r>
          </a:p>
          <a:p>
            <a:pPr algn="just"/>
            <a:r>
              <a:rPr lang="es-MX" sz="4000" b="1" dirty="0">
                <a:solidFill>
                  <a:srgbClr val="990033"/>
                </a:solidFill>
                <a:effectLst>
                  <a:outerShdw blurRad="38100" dist="38100" dir="2700000" algn="tl">
                    <a:srgbClr val="000000">
                      <a:alpha val="43137"/>
                    </a:srgbClr>
                  </a:outerShdw>
                </a:effectLst>
              </a:rPr>
              <a:t>         					</a:t>
            </a:r>
          </a:p>
        </p:txBody>
      </p:sp>
      <p:pic>
        <p:nvPicPr>
          <p:cNvPr id="4" name="Picture 2" descr="D:\2011\Presentaciones_2011\IMG_1966.JPG"/>
          <p:cNvPicPr>
            <a:picLocks noChangeAspect="1" noChangeArrowheads="1"/>
          </p:cNvPicPr>
          <p:nvPr/>
        </p:nvPicPr>
        <p:blipFill rotWithShape="1">
          <a:blip r:embed="rId2">
            <a:extLst>
              <a:ext uri="{28A0092B-C50C-407E-A947-70E740481C1C}">
                <a14:useLocalDpi xmlns:a14="http://schemas.microsoft.com/office/drawing/2010/main" val="0"/>
              </a:ext>
            </a:extLst>
          </a:blip>
          <a:srcRect l="1083" t="17959" r="7992" b="30210"/>
          <a:stretch/>
        </p:blipFill>
        <p:spPr bwMode="auto">
          <a:xfrm>
            <a:off x="2711624" y="4005064"/>
            <a:ext cx="6984776" cy="2232248"/>
          </a:xfrm>
          <a:prstGeom prst="rect">
            <a:avLst/>
          </a:prstGeom>
          <a:ln>
            <a:solidFill>
              <a:srgbClr val="990033"/>
            </a:solid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1002594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stituto Nacional Electo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1124745"/>
            <a:ext cx="2095500" cy="63817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775520" y="1916833"/>
            <a:ext cx="4572000" cy="4401205"/>
          </a:xfrm>
          <a:prstGeom prst="rect">
            <a:avLst/>
          </a:prstGeom>
        </p:spPr>
        <p:txBody>
          <a:bodyPr>
            <a:spAutoFit/>
          </a:bodyPr>
          <a:lstStyle/>
          <a:p>
            <a:pPr marL="285750" indent="-285750" algn="just">
              <a:buFont typeface="Arial" pitchFamily="34" charset="0"/>
              <a:buChar char="•"/>
            </a:pPr>
            <a:r>
              <a:rPr lang="es-ES" sz="1400" dirty="0">
                <a:solidFill>
                  <a:srgbClr val="660033"/>
                </a:solidFill>
                <a:latin typeface="Arial Narrow" pitchFamily="34" charset="0"/>
                <a:cs typeface="Arial" pitchFamily="34" charset="0"/>
              </a:rPr>
              <a:t>Organiza elecciones Federales: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Presidente de la República (c/6 años)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500 Diputados Federales (c/3 años)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128 Senadores (c/6 años)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Lleva el registro y actualización del Padrón Electoral , elaboración del listado nominal y expide la credencial para votar</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Para efectos de elecciones divide al estado en 6 distritos electorales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Se rige por Ley General de Instituciones y Procedimientos Electorales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Organización y Capacitación Electoral</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Fiscalización de los ingresos y egresos de Partidos Políticos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Integración de los Consejos Electorales (OPLES)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Instalar las Mesas Directivas de Casilla</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Integración de la Comisión de Vinculación con los OPLES </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Atribución para ejercer facultades de asunción, atracción y delegación, en su caso, aprobar la suscripción de convenios relacionados con los procesos electorales y en materia de educación cívica</a:t>
            </a:r>
          </a:p>
        </p:txBody>
      </p:sp>
      <p:pic>
        <p:nvPicPr>
          <p:cNvPr id="5"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062687" y="1122718"/>
            <a:ext cx="819154" cy="640201"/>
          </a:xfrm>
          <a:prstGeom prst="rect">
            <a:avLst/>
          </a:prstGeom>
          <a:noFill/>
          <a:ln>
            <a:noFill/>
          </a:ln>
          <a:effectLst>
            <a:glow rad="101600">
              <a:schemeClr val="bg1">
                <a:lumMod val="50000"/>
                <a:alpha val="6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6924675" y="2132856"/>
            <a:ext cx="3629024" cy="3539430"/>
          </a:xfrm>
          <a:prstGeom prst="rect">
            <a:avLst/>
          </a:prstGeom>
        </p:spPr>
        <p:txBody>
          <a:bodyPr wrap="square">
            <a:spAutoFit/>
          </a:bodyPr>
          <a:lstStyle/>
          <a:p>
            <a:pPr marL="285750" indent="-285750" algn="just">
              <a:buFont typeface="Arial" pitchFamily="34" charset="0"/>
              <a:buChar char="•"/>
            </a:pPr>
            <a:r>
              <a:rPr lang="es-ES" sz="1400" dirty="0">
                <a:solidFill>
                  <a:srgbClr val="660033"/>
                </a:solidFill>
                <a:latin typeface="Arial Narrow" pitchFamily="34" charset="0"/>
                <a:cs typeface="Arial" pitchFamily="34" charset="0"/>
              </a:rPr>
              <a:t>Organiza elecciones Estatales: </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Gobernador (c/6 años)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35 Diputados Locales (c/3 años)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17 Presidentes Municipales y Regidores (c/3 años)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Para efectos de elecciones divide al Estado en 21 distritos electorales uninominales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Se rige por la Ley Electoral y de Partidos Políticos del Estado de Tabasco</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Educación Cívica</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Derechos y Prerrogativas de los Partidos	 Políticos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Impresión de Documentos y Materiales Electorales</a:t>
            </a:r>
          </a:p>
          <a:p>
            <a:pPr marL="285750" indent="-285750" algn="just">
              <a:buFont typeface="Arial" pitchFamily="34" charset="0"/>
              <a:buChar char="•"/>
            </a:pPr>
            <a:r>
              <a:rPr lang="es-ES" sz="1400" dirty="0">
                <a:solidFill>
                  <a:srgbClr val="660033"/>
                </a:solidFill>
                <a:latin typeface="Arial Narrow" pitchFamily="34" charset="0"/>
                <a:cs typeface="Arial" pitchFamily="34" charset="0"/>
              </a:rPr>
              <a:t>Escrutinio y Cómputo Estatal, Distrital y Municipal</a:t>
            </a:r>
          </a:p>
        </p:txBody>
      </p:sp>
    </p:spTree>
    <p:extLst>
      <p:ext uri="{BB962C8B-B14F-4D97-AF65-F5344CB8AC3E}">
        <p14:creationId xmlns:p14="http://schemas.microsoft.com/office/powerpoint/2010/main" val="419059331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00340" y="883080"/>
            <a:ext cx="6429420" cy="400110"/>
          </a:xfrm>
          <a:prstGeom prst="rect">
            <a:avLst/>
          </a:prstGeom>
          <a:ln w="349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indent="449263" algn="ctr">
              <a:defRPr/>
            </a:pPr>
            <a:r>
              <a:rPr lang="es-ES" sz="2000" b="1" spc="50" dirty="0">
                <a:ln w="11430"/>
                <a:solidFill>
                  <a:srgbClr val="990033"/>
                </a:solidFill>
                <a:effectLst>
                  <a:outerShdw blurRad="76200" dist="50800" dir="5400000" algn="tl" rotWithShape="0">
                    <a:srgbClr val="000000">
                      <a:alpha val="65000"/>
                    </a:srgbClr>
                  </a:outerShdw>
                </a:effectLst>
                <a:latin typeface="Arial Black" pitchFamily="34" charset="0"/>
                <a:cs typeface="Times New Roman" pitchFamily="18" charset="0"/>
              </a:rPr>
              <a:t>PRINCIPIOS RECTORES</a:t>
            </a:r>
          </a:p>
        </p:txBody>
      </p:sp>
      <p:sp>
        <p:nvSpPr>
          <p:cNvPr id="4" name="3 Rectángulo"/>
          <p:cNvSpPr/>
          <p:nvPr/>
        </p:nvSpPr>
        <p:spPr>
          <a:xfrm>
            <a:off x="1524000" y="1456185"/>
            <a:ext cx="2044700" cy="4924425"/>
          </a:xfrm>
          <a:prstGeom prst="rect">
            <a:avLst/>
          </a:prstGeom>
          <a:solidFill>
            <a:schemeClr val="accent2">
              <a:lumMod val="20000"/>
              <a:lumOff val="80000"/>
            </a:schemeClr>
          </a:solidFill>
          <a:ln>
            <a:solidFill>
              <a:schemeClr val="tx2">
                <a:lumMod val="60000"/>
                <a:lumOff val="40000"/>
              </a:schemeClr>
            </a:solidFill>
          </a:ln>
          <a:effectLst>
            <a:innerShdw blurRad="63500" dist="50800" dir="18900000">
              <a:prstClr val="black">
                <a:alpha val="50000"/>
              </a:prstClr>
            </a:innerShdw>
          </a:effectLst>
        </p:spPr>
        <p:txBody>
          <a:bodyPr wrap="square">
            <a:spAutoFit/>
          </a:bodyPr>
          <a:lstStyle/>
          <a:p>
            <a:pPr lvl="0" algn="ctr"/>
            <a:endParaRPr lang="es-ES" sz="1000" b="1" dirty="0">
              <a:latin typeface="Arial Narrow" pitchFamily="34" charset="0"/>
            </a:endParaRPr>
          </a:p>
          <a:p>
            <a:pPr lvl="0" algn="ctr"/>
            <a:r>
              <a:rPr lang="es-ES" sz="2400" b="1" dirty="0">
                <a:latin typeface="Arial Narrow" pitchFamily="34" charset="0"/>
              </a:rPr>
              <a:t>CERTEZA</a:t>
            </a:r>
          </a:p>
          <a:p>
            <a:pPr lvl="0" algn="ctr"/>
            <a:endParaRPr lang="es-ES" sz="3200" b="1" dirty="0">
              <a:latin typeface="Arial Narrow" pitchFamily="34" charset="0"/>
            </a:endParaRPr>
          </a:p>
          <a:p>
            <a:pPr lvl="0" algn="ctr"/>
            <a:r>
              <a:rPr lang="es-ES" sz="2200" b="1" dirty="0">
                <a:latin typeface="Arial Narrow" pitchFamily="34" charset="0"/>
              </a:rPr>
              <a:t>IMPARCIALIDAD</a:t>
            </a:r>
          </a:p>
          <a:p>
            <a:pPr lvl="0" algn="ctr"/>
            <a:endParaRPr lang="es-ES" sz="3600" b="1" dirty="0">
              <a:latin typeface="Arial Narrow" pitchFamily="34" charset="0"/>
            </a:endParaRPr>
          </a:p>
          <a:p>
            <a:pPr lvl="0" algn="ctr"/>
            <a:r>
              <a:rPr lang="es-ES" sz="2000" b="1" dirty="0">
                <a:latin typeface="Arial Narrow" pitchFamily="34" charset="0"/>
              </a:rPr>
              <a:t>INDEPENDENCIA</a:t>
            </a:r>
          </a:p>
          <a:p>
            <a:pPr lvl="0" algn="ctr"/>
            <a:endParaRPr lang="es-ES" sz="2000" b="1" dirty="0">
              <a:latin typeface="Arial Narrow" pitchFamily="34" charset="0"/>
            </a:endParaRPr>
          </a:p>
          <a:p>
            <a:pPr lvl="0" algn="ctr"/>
            <a:endParaRPr lang="es-ES" sz="2000" b="1" dirty="0">
              <a:latin typeface="Arial Narrow" pitchFamily="34" charset="0"/>
            </a:endParaRPr>
          </a:p>
          <a:p>
            <a:pPr lvl="0" algn="ctr"/>
            <a:r>
              <a:rPr lang="es-ES" sz="2400" b="1" dirty="0">
                <a:latin typeface="Arial Narrow" pitchFamily="34" charset="0"/>
              </a:rPr>
              <a:t>LEGALIDAD</a:t>
            </a:r>
          </a:p>
          <a:p>
            <a:pPr lvl="0" algn="ctr"/>
            <a:endParaRPr lang="es-ES" sz="2000" b="1" dirty="0">
              <a:latin typeface="Arial Narrow" pitchFamily="34" charset="0"/>
            </a:endParaRPr>
          </a:p>
          <a:p>
            <a:pPr lvl="0" algn="ctr"/>
            <a:r>
              <a:rPr lang="es-ES" sz="2400" b="1" dirty="0">
                <a:latin typeface="Arial Narrow" pitchFamily="34" charset="0"/>
              </a:rPr>
              <a:t>MÁXIMA PUBLICIDAD</a:t>
            </a:r>
          </a:p>
          <a:p>
            <a:pPr lvl="0" algn="ctr"/>
            <a:endParaRPr lang="es-ES" sz="1400" b="1" dirty="0">
              <a:latin typeface="Arial Narrow" pitchFamily="34" charset="0"/>
            </a:endParaRPr>
          </a:p>
          <a:p>
            <a:pPr lvl="0" algn="ctr"/>
            <a:r>
              <a:rPr lang="es-ES" sz="2400" b="1" dirty="0">
                <a:latin typeface="Arial Narrow" pitchFamily="34" charset="0"/>
              </a:rPr>
              <a:t>OBJETIVIDAD</a:t>
            </a:r>
          </a:p>
        </p:txBody>
      </p:sp>
      <p:sp>
        <p:nvSpPr>
          <p:cNvPr id="79" name="78 Rectángulo"/>
          <p:cNvSpPr/>
          <p:nvPr/>
        </p:nvSpPr>
        <p:spPr>
          <a:xfrm>
            <a:off x="3636126" y="2313510"/>
            <a:ext cx="6959600" cy="830997"/>
          </a:xfrm>
          <a:prstGeom prst="rect">
            <a:avLst/>
          </a:prstGeom>
          <a:solidFill>
            <a:schemeClr val="accent2">
              <a:lumMod val="20000"/>
              <a:lumOff val="80000"/>
            </a:schemeClr>
          </a:solidFill>
          <a:effectLst>
            <a:innerShdw blurRad="63500" dist="50800" dir="18900000">
              <a:prstClr val="black">
                <a:alpha val="50000"/>
              </a:prstClr>
            </a:innerShdw>
          </a:effectLst>
        </p:spPr>
        <p:txBody>
          <a:bodyPr wrap="square">
            <a:spAutoFit/>
          </a:bodyPr>
          <a:lstStyle/>
          <a:p>
            <a:pPr lvl="0" algn="just"/>
            <a:r>
              <a:rPr lang="es-ES" sz="1600" dirty="0">
                <a:latin typeface="Arial Narrow" pitchFamily="34" charset="0"/>
                <a:cs typeface="Arial" pitchFamily="34" charset="0"/>
              </a:rPr>
              <a:t>Todos los integrantes del Instituto deben reconocer y velar permanentemente, por el interés de la sociedad y por los valores fundamentales de la democracia, haciendo a un lado cualquier interés personal o preferencia política</a:t>
            </a:r>
            <a:endParaRPr lang="es-MX" sz="1600" dirty="0"/>
          </a:p>
        </p:txBody>
      </p:sp>
      <p:sp>
        <p:nvSpPr>
          <p:cNvPr id="80" name="79 Rectángulo"/>
          <p:cNvSpPr/>
          <p:nvPr/>
        </p:nvSpPr>
        <p:spPr>
          <a:xfrm>
            <a:off x="3636126" y="3155820"/>
            <a:ext cx="6959600" cy="1323439"/>
          </a:xfrm>
          <a:prstGeom prst="rect">
            <a:avLst/>
          </a:prstGeom>
          <a:solidFill>
            <a:schemeClr val="accent2">
              <a:lumMod val="20000"/>
              <a:lumOff val="80000"/>
            </a:schemeClr>
          </a:solidFill>
          <a:effectLst>
            <a:innerShdw blurRad="63500" dist="50800" dir="18900000">
              <a:prstClr val="black">
                <a:alpha val="50000"/>
              </a:prstClr>
            </a:innerShdw>
          </a:effectLst>
        </p:spPr>
        <p:txBody>
          <a:bodyPr wrap="square">
            <a:spAutoFit/>
          </a:bodyPr>
          <a:lstStyle/>
          <a:p>
            <a:pPr lvl="0" algn="just"/>
            <a:r>
              <a:rPr lang="es-ES" sz="1600" dirty="0">
                <a:latin typeface="Arial Narrow" pitchFamily="34" charset="0"/>
                <a:cs typeface="Arial" pitchFamily="34" charset="0"/>
              </a:rPr>
              <a:t>Los integrantes del Instituto deben reconocer y velar permanentemente, por el interés de la sociedad y por los valores fundamentales de la democracia, haciendo a un lado cualquier interés personal o preferencia política.</a:t>
            </a:r>
            <a:r>
              <a:rPr lang="es-MX" sz="1600" dirty="0"/>
              <a:t> Se </a:t>
            </a:r>
            <a:r>
              <a:rPr lang="es-MX" sz="1600" dirty="0" err="1"/>
              <a:t>rf</a:t>
            </a:r>
            <a:r>
              <a:rPr lang="es-ES" sz="1600" dirty="0" err="1">
                <a:latin typeface="Arial Narrow" pitchFamily="34" charset="0"/>
                <a:cs typeface="Arial" pitchFamily="34" charset="0"/>
              </a:rPr>
              <a:t>iere</a:t>
            </a:r>
            <a:r>
              <a:rPr lang="es-ES" sz="1600" dirty="0">
                <a:latin typeface="Arial Narrow" pitchFamily="34" charset="0"/>
                <a:cs typeface="Arial" pitchFamily="34" charset="0"/>
              </a:rPr>
              <a:t> a las garantías y atributos de que disponen los órganos y autoridades que conforman la institución para que su deliberación y toma de decisiones, se de con absoluta libertad, y responda única y exclusivamente a la ley</a:t>
            </a:r>
            <a:endParaRPr lang="es-MX" sz="1600" dirty="0"/>
          </a:p>
        </p:txBody>
      </p:sp>
      <p:sp>
        <p:nvSpPr>
          <p:cNvPr id="81" name="80 Rectángulo"/>
          <p:cNvSpPr/>
          <p:nvPr/>
        </p:nvSpPr>
        <p:spPr>
          <a:xfrm>
            <a:off x="3636126" y="4349257"/>
            <a:ext cx="6959600" cy="830997"/>
          </a:xfrm>
          <a:prstGeom prst="rect">
            <a:avLst/>
          </a:prstGeom>
          <a:solidFill>
            <a:schemeClr val="accent2">
              <a:lumMod val="20000"/>
              <a:lumOff val="80000"/>
            </a:schemeClr>
          </a:solidFill>
          <a:effectLst>
            <a:innerShdw blurRad="63500" dist="50800" dir="18900000">
              <a:prstClr val="black">
                <a:alpha val="50000"/>
              </a:prstClr>
            </a:innerShdw>
          </a:effectLst>
        </p:spPr>
        <p:txBody>
          <a:bodyPr wrap="square">
            <a:spAutoFit/>
          </a:bodyPr>
          <a:lstStyle/>
          <a:p>
            <a:pPr lvl="0" algn="just"/>
            <a:r>
              <a:rPr lang="es-ES" sz="1600" dirty="0">
                <a:latin typeface="Arial Narrow" pitchFamily="34" charset="0"/>
                <a:cs typeface="Arial" pitchFamily="34" charset="0"/>
              </a:rPr>
              <a:t>En el ejercicio de las atribuciones y desempeño de las funciones encomendadas, el Instituto debe observar el  mandato constitucional que las delimitan y las disposiciones que las reglamentan</a:t>
            </a:r>
            <a:endParaRPr lang="es-MX" sz="1600" dirty="0"/>
          </a:p>
        </p:txBody>
      </p:sp>
      <p:sp>
        <p:nvSpPr>
          <p:cNvPr id="82" name="81 Rectángulo"/>
          <p:cNvSpPr/>
          <p:nvPr/>
        </p:nvSpPr>
        <p:spPr>
          <a:xfrm>
            <a:off x="3636126" y="5115291"/>
            <a:ext cx="6959600" cy="784830"/>
          </a:xfrm>
          <a:prstGeom prst="rect">
            <a:avLst/>
          </a:prstGeom>
          <a:solidFill>
            <a:schemeClr val="accent2">
              <a:lumMod val="20000"/>
              <a:lumOff val="80000"/>
            </a:schemeClr>
          </a:solidFill>
          <a:effectLst>
            <a:innerShdw blurRad="63500" dist="50800" dir="18900000">
              <a:prstClr val="black">
                <a:alpha val="50000"/>
              </a:prstClr>
            </a:innerShdw>
          </a:effectLst>
        </p:spPr>
        <p:txBody>
          <a:bodyPr wrap="square">
            <a:spAutoFit/>
          </a:bodyPr>
          <a:lstStyle/>
          <a:p>
            <a:pPr lvl="0" algn="just"/>
            <a:r>
              <a:rPr lang="es-MX" sz="1500" dirty="0">
                <a:latin typeface="Arial Narrow" pitchFamily="34" charset="0"/>
              </a:rPr>
              <a:t>Es el espíritu de las leyes de acceso a la información pública, pero además es la herramienta conceptual más importante para interpretarlas. La noción está justificada porque la información generada y controlada por el Estado no es de propiedad e interés privado</a:t>
            </a:r>
          </a:p>
        </p:txBody>
      </p:sp>
      <p:sp>
        <p:nvSpPr>
          <p:cNvPr id="83" name="82 Rectángulo"/>
          <p:cNvSpPr/>
          <p:nvPr/>
        </p:nvSpPr>
        <p:spPr>
          <a:xfrm>
            <a:off x="3594100" y="5919551"/>
            <a:ext cx="7001626" cy="584775"/>
          </a:xfrm>
          <a:prstGeom prst="rect">
            <a:avLst/>
          </a:prstGeom>
          <a:solidFill>
            <a:schemeClr val="accent2">
              <a:lumMod val="20000"/>
              <a:lumOff val="80000"/>
            </a:schemeClr>
          </a:solidFill>
          <a:effectLst>
            <a:innerShdw blurRad="63500" dist="50800" dir="18900000">
              <a:prstClr val="black">
                <a:alpha val="50000"/>
              </a:prstClr>
            </a:innerShdw>
          </a:effectLst>
        </p:spPr>
        <p:txBody>
          <a:bodyPr wrap="square">
            <a:spAutoFit/>
          </a:bodyPr>
          <a:lstStyle/>
          <a:p>
            <a:pPr lvl="0" algn="just"/>
            <a:r>
              <a:rPr lang="es-ES" sz="1600" dirty="0">
                <a:latin typeface="Arial Narrow" pitchFamily="34" charset="0"/>
                <a:cs typeface="Arial" pitchFamily="34" charset="0"/>
              </a:rPr>
              <a:t>Significa reconocer la realidad tangible, la objetividad nos obliga a ver los hechos aún por encima de nuestra opinión personal</a:t>
            </a:r>
            <a:endParaRPr lang="es-MX" sz="1600" dirty="0"/>
          </a:p>
        </p:txBody>
      </p:sp>
      <p:sp>
        <p:nvSpPr>
          <p:cNvPr id="84" name="83 Rectángulo"/>
          <p:cNvSpPr/>
          <p:nvPr/>
        </p:nvSpPr>
        <p:spPr>
          <a:xfrm>
            <a:off x="3594100" y="1472844"/>
            <a:ext cx="6959600" cy="830997"/>
          </a:xfrm>
          <a:prstGeom prst="rect">
            <a:avLst/>
          </a:prstGeom>
          <a:solidFill>
            <a:schemeClr val="accent2">
              <a:lumMod val="20000"/>
              <a:lumOff val="80000"/>
            </a:schemeClr>
          </a:solidFill>
          <a:effectLst>
            <a:innerShdw blurRad="63500" dist="50800" dir="18900000">
              <a:prstClr val="black">
                <a:alpha val="50000"/>
              </a:prstClr>
            </a:innerShdw>
          </a:effectLst>
        </p:spPr>
        <p:txBody>
          <a:bodyPr wrap="square">
            <a:spAutoFit/>
          </a:bodyPr>
          <a:lstStyle/>
          <a:p>
            <a:pPr lvl="0" algn="just"/>
            <a:r>
              <a:rPr lang="es-ES" sz="1600" dirty="0">
                <a:latin typeface="Arial Narrow" pitchFamily="34" charset="0"/>
                <a:cs typeface="Arial" pitchFamily="34" charset="0"/>
              </a:rPr>
              <a:t>Todas las acciones que desempeña el Instituto están dotadas de veracidad, certidumbre y apego a derecho; los resultados de sus actividades serán verificables, fidedignos y confiables</a:t>
            </a:r>
            <a:endParaRPr lang="es-MX" sz="1600" dirty="0"/>
          </a:p>
        </p:txBody>
      </p:sp>
    </p:spTree>
    <p:extLst>
      <p:ext uri="{BB962C8B-B14F-4D97-AF65-F5344CB8AC3E}">
        <p14:creationId xmlns:p14="http://schemas.microsoft.com/office/powerpoint/2010/main" val="24568577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85950" y="2564904"/>
            <a:ext cx="8903969" cy="2585323"/>
          </a:xfrm>
          <a:prstGeom prst="rect">
            <a:avLst/>
          </a:prstGeom>
          <a:noFill/>
        </p:spPr>
        <p:txBody>
          <a:bodyPr wrap="square" rtlCol="0">
            <a:spAutoFit/>
          </a:bodyPr>
          <a:lstStyle/>
          <a:p>
            <a:pPr algn="ctr"/>
            <a:r>
              <a:rPr lang="es-MX" sz="5400" b="1" i="1" dirty="0">
                <a:latin typeface="Arial" pitchFamily="34" charset="0"/>
                <a:cs typeface="Arial" pitchFamily="34" charset="0"/>
              </a:rPr>
              <a:t>POR </a:t>
            </a:r>
            <a:r>
              <a:rPr lang="es-MX" sz="5400" b="1" i="1" dirty="0" smtClean="0">
                <a:latin typeface="Arial" pitchFamily="34" charset="0"/>
                <a:cs typeface="Arial" pitchFamily="34" charset="0"/>
              </a:rPr>
              <a:t> SU  ATENCIÓN</a:t>
            </a:r>
            <a:endParaRPr lang="es-MX" sz="5400" b="1" i="1" dirty="0">
              <a:latin typeface="Arial" pitchFamily="34" charset="0"/>
              <a:cs typeface="Arial" pitchFamily="34" charset="0"/>
            </a:endParaRPr>
          </a:p>
          <a:p>
            <a:pPr algn="ctr"/>
            <a:r>
              <a:rPr lang="es-MX" sz="5400" b="1" i="1" dirty="0">
                <a:latin typeface="Arial" pitchFamily="34" charset="0"/>
                <a:cs typeface="Arial" pitchFamily="34" charset="0"/>
              </a:rPr>
              <a:t> </a:t>
            </a:r>
          </a:p>
          <a:p>
            <a:pPr algn="ctr"/>
            <a:r>
              <a:rPr lang="es-MX" sz="5400" b="1" i="1" dirty="0" smtClean="0">
                <a:latin typeface="Arial" pitchFamily="34" charset="0"/>
                <a:cs typeface="Arial" pitchFamily="34" charset="0"/>
              </a:rPr>
              <a:t>GRACIAS.</a:t>
            </a:r>
            <a:endParaRPr lang="es-MX" sz="5400" b="1" i="1" dirty="0">
              <a:latin typeface="Arial" pitchFamily="34" charset="0"/>
              <a:cs typeface="Arial" pitchFamily="34" charset="0"/>
            </a:endParaRPr>
          </a:p>
        </p:txBody>
      </p:sp>
      <p:pic>
        <p:nvPicPr>
          <p:cNvPr id="3" name="Imagen 2"/>
          <p:cNvPicPr>
            <a:picLocks noChangeAspect="1"/>
          </p:cNvPicPr>
          <p:nvPr/>
        </p:nvPicPr>
        <p:blipFill>
          <a:blip r:embed="rId2"/>
          <a:stretch>
            <a:fillRect/>
          </a:stretch>
        </p:blipFill>
        <p:spPr>
          <a:xfrm>
            <a:off x="1450603" y="496345"/>
            <a:ext cx="760575" cy="770807"/>
          </a:xfrm>
          <a:prstGeom prst="rect">
            <a:avLst/>
          </a:prstGeom>
        </p:spPr>
      </p:pic>
      <p:pic>
        <p:nvPicPr>
          <p:cNvPr id="4" name="Picture 4" descr="Resultado de imagen para logotipo del  tribunal electoral de tabas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528" y="496345"/>
            <a:ext cx="786111" cy="78611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a:stretch>
            <a:fillRect/>
          </a:stretch>
        </p:blipFill>
        <p:spPr>
          <a:xfrm>
            <a:off x="5458961" y="496345"/>
            <a:ext cx="984223" cy="671771"/>
          </a:xfrm>
          <a:prstGeom prst="rect">
            <a:avLst/>
          </a:prstGeom>
        </p:spPr>
      </p:pic>
      <p:pic>
        <p:nvPicPr>
          <p:cNvPr id="6" name="Imagen 5"/>
          <p:cNvPicPr>
            <a:picLocks noChangeAspect="1"/>
          </p:cNvPicPr>
          <p:nvPr/>
        </p:nvPicPr>
        <p:blipFill>
          <a:blip r:embed="rId5"/>
          <a:stretch>
            <a:fillRect/>
          </a:stretch>
        </p:blipFill>
        <p:spPr>
          <a:xfrm>
            <a:off x="7606510" y="467655"/>
            <a:ext cx="955340" cy="920771"/>
          </a:xfrm>
          <a:prstGeom prst="rect">
            <a:avLst/>
          </a:prstGeom>
        </p:spPr>
      </p:pic>
      <p:pic>
        <p:nvPicPr>
          <p:cNvPr id="7" name="Imagen 6"/>
          <p:cNvPicPr>
            <a:picLocks noChangeAspect="1"/>
          </p:cNvPicPr>
          <p:nvPr/>
        </p:nvPicPr>
        <p:blipFill>
          <a:blip r:embed="rId6"/>
          <a:stretch>
            <a:fillRect/>
          </a:stretch>
        </p:blipFill>
        <p:spPr>
          <a:xfrm>
            <a:off x="9714200" y="496345"/>
            <a:ext cx="629041" cy="904877"/>
          </a:xfrm>
          <a:prstGeom prst="rect">
            <a:avLst/>
          </a:prstGeom>
        </p:spPr>
      </p:pic>
      <p:pic>
        <p:nvPicPr>
          <p:cNvPr id="8"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89920" y="451761"/>
            <a:ext cx="705670" cy="107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18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352698"/>
            <a:ext cx="10363826" cy="6048102"/>
          </a:xfrm>
        </p:spPr>
        <p:txBody>
          <a:bodyPr>
            <a:normAutofit/>
          </a:bodyPr>
          <a:lstStyle/>
          <a:p>
            <a:pPr algn="just"/>
            <a:r>
              <a:rPr lang="es-MX" sz="2100" b="1" dirty="0">
                <a:latin typeface="Arial" panose="020B0604020202020204" pitchFamily="34" charset="0"/>
                <a:cs typeface="Arial" panose="020B0604020202020204" pitchFamily="34" charset="0"/>
              </a:rPr>
              <a:t>1994:</a:t>
            </a:r>
            <a:r>
              <a:rPr lang="es-MX" sz="2100" dirty="0">
                <a:latin typeface="Arial" panose="020B0604020202020204" pitchFamily="34" charset="0"/>
                <a:cs typeface="Arial" panose="020B0604020202020204" pitchFamily="34" charset="0"/>
              </a:rPr>
              <a:t> La reforma electoral aprobada ese año instituyó la figura de "Consejeros Ciudadanos", personalidades propuestas por las fracciones partidarias en la Cámara de Diputados y electos por el voto de las dos terceras partes de sus miembros sin considerar la profesión o título que poseyeran. </a:t>
            </a:r>
            <a:endParaRPr lang="es-MX" dirty="0"/>
          </a:p>
        </p:txBody>
      </p:sp>
      <p:pic>
        <p:nvPicPr>
          <p:cNvPr id="8194" name="Picture 2" descr="Resultado de imagen para INTEGRANTES DEL CONSEJO GENERAL DEL IFE EN 19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4640" y="2281646"/>
            <a:ext cx="694944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318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74766"/>
            <a:ext cx="10363826" cy="5603965"/>
          </a:xfrm>
        </p:spPr>
        <p:txBody>
          <a:bodyPr>
            <a:normAutofit fontScale="92500" lnSpcReduction="10000"/>
          </a:bodyPr>
          <a:lstStyle/>
          <a:p>
            <a:pPr algn="just"/>
            <a:r>
              <a:rPr lang="es-MX" dirty="0">
                <a:latin typeface="Arial" panose="020B0604020202020204" pitchFamily="34" charset="0"/>
                <a:cs typeface="Arial" panose="020B0604020202020204" pitchFamily="34" charset="0"/>
              </a:rPr>
              <a:t>Por su parte, los partidos políticos conservaron un representante con voz, pero sin voto en las decisiones del Consejo General.</a:t>
            </a:r>
          </a:p>
          <a:p>
            <a:pPr algn="just"/>
            <a:r>
              <a:rPr lang="es-MX" dirty="0">
                <a:latin typeface="Arial" panose="020B0604020202020204" pitchFamily="34" charset="0"/>
                <a:cs typeface="Arial" panose="020B0604020202020204" pitchFamily="34" charset="0"/>
              </a:rPr>
              <a:t>En este año, el Consejo General del IFE quedó organizado de la siguiente forma:</a:t>
            </a:r>
          </a:p>
          <a:p>
            <a:pPr algn="just"/>
            <a:r>
              <a:rPr lang="es-MX" sz="1900" i="1" dirty="0">
                <a:latin typeface="Arial" panose="020B0604020202020204" pitchFamily="34" charset="0"/>
                <a:cs typeface="Arial" panose="020B0604020202020204" pitchFamily="34" charset="0"/>
              </a:rPr>
              <a:t>Un Presidente del Consejo General (Secretario de Gobernación)</a:t>
            </a:r>
          </a:p>
          <a:p>
            <a:pPr algn="just"/>
            <a:r>
              <a:rPr lang="es-MX" sz="1900" i="1" dirty="0">
                <a:latin typeface="Arial" panose="020B0604020202020204" pitchFamily="34" charset="0"/>
                <a:cs typeface="Arial" panose="020B0604020202020204" pitchFamily="34" charset="0"/>
              </a:rPr>
              <a:t>Seis consejeros ciudadanos</a:t>
            </a:r>
          </a:p>
          <a:p>
            <a:pPr algn="just"/>
            <a:r>
              <a:rPr lang="es-MX" sz="1900" i="1" dirty="0">
                <a:latin typeface="Arial" panose="020B0604020202020204" pitchFamily="34" charset="0"/>
                <a:cs typeface="Arial" panose="020B0604020202020204" pitchFamily="34" charset="0"/>
              </a:rPr>
              <a:t>Cuatro consejeros del poder legislativo</a:t>
            </a:r>
          </a:p>
          <a:p>
            <a:pPr algn="just"/>
            <a:r>
              <a:rPr lang="es-MX" sz="1900" i="1" dirty="0">
                <a:latin typeface="Arial" panose="020B0604020202020204" pitchFamily="34" charset="0"/>
                <a:cs typeface="Arial" panose="020B0604020202020204" pitchFamily="34" charset="0"/>
              </a:rPr>
              <a:t>Representantes de los partidos políticos con registro</a:t>
            </a:r>
          </a:p>
          <a:p>
            <a:pPr algn="just"/>
            <a:r>
              <a:rPr lang="es-MX" dirty="0">
                <a:latin typeface="Arial" panose="020B0604020202020204" pitchFamily="34" charset="0"/>
                <a:cs typeface="Arial" panose="020B0604020202020204" pitchFamily="34" charset="0"/>
              </a:rPr>
              <a:t>Gracias a esta reforma, los Consejeros Ciudadanos contaron con la mayoría de votos en el Consejo General del IFE y con ello aumentó su influencia dentro de él, así como en los procesos de toma de decisiones de los órganos de dirección. También se ampliaron las atribuciones de los órganos de dirección del IFE a nivel estatal y distrital.</a:t>
            </a:r>
          </a:p>
          <a:p>
            <a:endParaRPr lang="es-MX" dirty="0"/>
          </a:p>
          <a:p>
            <a:endParaRPr lang="es-MX" dirty="0"/>
          </a:p>
        </p:txBody>
      </p:sp>
    </p:spTree>
    <p:extLst>
      <p:ext uri="{BB962C8B-B14F-4D97-AF65-F5344CB8AC3E}">
        <p14:creationId xmlns:p14="http://schemas.microsoft.com/office/powerpoint/2010/main" val="2911926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04950"/>
            <a:ext cx="10363826" cy="5904410"/>
          </a:xfrm>
        </p:spPr>
        <p:txBody>
          <a:bodyPr/>
          <a:lstStyle/>
          <a:p>
            <a:pPr algn="just"/>
            <a:r>
              <a:rPr lang="es-MX" b="1" i="1" dirty="0">
                <a:latin typeface="Arial" panose="020B0604020202020204" pitchFamily="34" charset="0"/>
                <a:cs typeface="Arial" panose="020B0604020202020204" pitchFamily="34" charset="0"/>
              </a:rPr>
              <a:t>Primera elección presidencial </a:t>
            </a:r>
            <a:r>
              <a:rPr lang="es-MX" b="1" i="1" dirty="0" smtClean="0">
                <a:latin typeface="Arial" panose="020B0604020202020204" pitchFamily="34" charset="0"/>
                <a:cs typeface="Arial" panose="020B0604020202020204" pitchFamily="34" charset="0"/>
              </a:rPr>
              <a:t>ORGANIZADA POR EL IFE EN </a:t>
            </a:r>
            <a:r>
              <a:rPr lang="es-MX" b="1" i="1" dirty="0">
                <a:latin typeface="Arial" panose="020B0604020202020204" pitchFamily="34" charset="0"/>
                <a:cs typeface="Arial" panose="020B0604020202020204" pitchFamily="34" charset="0"/>
              </a:rPr>
              <a:t>1994. </a:t>
            </a:r>
            <a:r>
              <a:rPr lang="es-MX" dirty="0">
                <a:latin typeface="Arial" panose="020B0604020202020204" pitchFamily="34" charset="0"/>
                <a:cs typeface="Arial" panose="020B0604020202020204" pitchFamily="34" charset="0"/>
              </a:rPr>
              <a:t>el IFE organiza su primera elección a la Presidencia de México; se realizó el primer debate entre los candidatos a la silla presidencial, Ernesto Zedillo del PRI; Diego Fernández del PAN y Cuauhtémoc Cárdenas del PRD. Las elecciones las ganó el aspirante priista.</a:t>
            </a:r>
            <a:endParaRPr lang="es-MX" dirty="0"/>
          </a:p>
        </p:txBody>
      </p:sp>
      <p:pic>
        <p:nvPicPr>
          <p:cNvPr id="3074" name="Picture 2" descr="Resultado de imagen para debatepresidencial de 19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759" y="2606040"/>
            <a:ext cx="7184571"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934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09451"/>
            <a:ext cx="10363826" cy="5669279"/>
          </a:xfrm>
        </p:spPr>
        <p:txBody>
          <a:bodyPr>
            <a:normAutofit/>
          </a:bodyPr>
          <a:lstStyle/>
          <a:p>
            <a:pPr algn="just"/>
            <a:r>
              <a:rPr lang="es-MX" b="1" dirty="0"/>
              <a:t>1996:</a:t>
            </a:r>
            <a:r>
              <a:rPr lang="es-MX" dirty="0"/>
              <a:t> El Congreso de la Unión realizó una nueva reforma electoral al aprobar la modificación del artículo 41 constitucional, así como un nuevo Código Federal de Instituciones y Procedimientos Electorales. Entre los aspectos más importantes de esta reforma destacan los siguientes:</a:t>
            </a:r>
          </a:p>
          <a:p>
            <a:pPr algn="just"/>
            <a:r>
              <a:rPr lang="es-MX" dirty="0"/>
              <a:t>Se reforzó la autonomía e independencia del IFE al desligar por completo al Poder Ejecutivo de su integración y se reservó el voto dentro de los órganos de dirección para los consejeros ciudadanos.</a:t>
            </a:r>
          </a:p>
          <a:p>
            <a:pPr algn="just"/>
            <a:r>
              <a:rPr lang="es-MX" dirty="0"/>
              <a:t>El nuevo artículo 41 de la Constitución estableció que "la organización de las elecciones es una función estatal que se realiza a través de un organismo público autónomo denominado Instituto Federal Electoral, dotado de personalidad jurídica y patrimonio propios, en cuya integración participan el Poder Legislativo de la Unión, los partidos políticos nacionales y los ciudadanos, en los términos que ordene la ley".</a:t>
            </a:r>
          </a:p>
          <a:p>
            <a:endParaRPr lang="es-MX" dirty="0"/>
          </a:p>
        </p:txBody>
      </p:sp>
    </p:spTree>
    <p:extLst>
      <p:ext uri="{BB962C8B-B14F-4D97-AF65-F5344CB8AC3E}">
        <p14:creationId xmlns:p14="http://schemas.microsoft.com/office/powerpoint/2010/main" val="2593223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339634"/>
            <a:ext cx="10363826" cy="5451565"/>
          </a:xfrm>
        </p:spPr>
        <p:txBody>
          <a:bodyPr>
            <a:normAutofit/>
          </a:bodyPr>
          <a:lstStyle/>
          <a:p>
            <a:pPr algn="just"/>
            <a:r>
              <a:rPr lang="es-MX" sz="1900" dirty="0">
                <a:latin typeface="Arial" panose="020B0604020202020204" pitchFamily="34" charset="0"/>
                <a:cs typeface="Arial" panose="020B0604020202020204" pitchFamily="34" charset="0"/>
              </a:rPr>
              <a:t>Se eliminaron las figuras de Director y de Secretario General del IFE y se crearon la Presidencia del Consejo General y la Secretaría Ejecutiva.</a:t>
            </a:r>
          </a:p>
          <a:p>
            <a:pPr algn="just"/>
            <a:r>
              <a:rPr lang="es-MX" sz="1900" dirty="0">
                <a:latin typeface="Arial" panose="020B0604020202020204" pitchFamily="34" charset="0"/>
                <a:cs typeface="Arial" panose="020B0604020202020204" pitchFamily="34" charset="0"/>
              </a:rPr>
              <a:t>Se crearon las comisiones permanentes a cargo de consejeros electorales, lo que permitió que el Consejo General contara con mecanismos para supervisar las actividades de la rama ejecutiva del IFE.</a:t>
            </a:r>
          </a:p>
          <a:p>
            <a:pPr marL="0" indent="0">
              <a:buNone/>
            </a:pPr>
            <a:endParaRPr lang="es-MX" dirty="0"/>
          </a:p>
        </p:txBody>
      </p:sp>
      <p:pic>
        <p:nvPicPr>
          <p:cNvPr id="7172" name="Picture 4" descr="Resultado de imagen para CONSEJERO PRESIDENTE DEL CONSEJO GENERAL DEL IFE EN 19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257" y="2952205"/>
            <a:ext cx="7001692" cy="318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565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04949"/>
            <a:ext cx="10363826" cy="6048101"/>
          </a:xfrm>
        </p:spPr>
        <p:txBody>
          <a:bodyPr/>
          <a:lstStyle/>
          <a:p>
            <a:pPr algn="just"/>
            <a:r>
              <a:rPr lang="es-MX" sz="1900" dirty="0">
                <a:latin typeface="Arial" panose="020B0604020202020204" pitchFamily="34" charset="0"/>
                <a:cs typeface="Arial" panose="020B0604020202020204" pitchFamily="34" charset="0"/>
              </a:rPr>
              <a:t>Se estableció en nueve el número de miembros del Consejo General con derecho a voto, por lo que el Consejo General quedó constituido por:</a:t>
            </a:r>
          </a:p>
          <a:p>
            <a:pPr lvl="1" algn="just"/>
            <a:r>
              <a:rPr lang="es-MX" sz="1900" i="1" dirty="0">
                <a:latin typeface="Arial" panose="020B0604020202020204" pitchFamily="34" charset="0"/>
                <a:cs typeface="Arial" panose="020B0604020202020204" pitchFamily="34" charset="0"/>
              </a:rPr>
              <a:t>El Consejero Presidente del Instituto (con derecho a voz y voto)</a:t>
            </a:r>
          </a:p>
          <a:p>
            <a:pPr lvl="1" algn="just"/>
            <a:r>
              <a:rPr lang="es-MX" sz="1900" i="1" dirty="0">
                <a:latin typeface="Arial" panose="020B0604020202020204" pitchFamily="34" charset="0"/>
                <a:cs typeface="Arial" panose="020B0604020202020204" pitchFamily="34" charset="0"/>
              </a:rPr>
              <a:t>Ocho consejeros electorales (con derecho a voz y voto)</a:t>
            </a:r>
          </a:p>
          <a:p>
            <a:pPr lvl="1" algn="just"/>
            <a:r>
              <a:rPr lang="es-MX" sz="1900" i="1" dirty="0">
                <a:latin typeface="Arial" panose="020B0604020202020204" pitchFamily="34" charset="0"/>
                <a:cs typeface="Arial" panose="020B0604020202020204" pitchFamily="34" charset="0"/>
              </a:rPr>
              <a:t>Un Secretario Ejecutivo (sólo con derecho a voz)</a:t>
            </a:r>
          </a:p>
          <a:p>
            <a:pPr lvl="1" algn="just"/>
            <a:r>
              <a:rPr lang="es-MX" sz="1900" i="1" dirty="0">
                <a:latin typeface="Arial" panose="020B0604020202020204" pitchFamily="34" charset="0"/>
                <a:cs typeface="Arial" panose="020B0604020202020204" pitchFamily="34" charset="0"/>
              </a:rPr>
              <a:t>Consejeros del Poder Legislativo (sólo con derecho a voz)</a:t>
            </a:r>
          </a:p>
          <a:p>
            <a:pPr lvl="1" algn="just"/>
            <a:r>
              <a:rPr lang="es-MX" sz="1900" i="1" dirty="0">
                <a:latin typeface="Arial" panose="020B0604020202020204" pitchFamily="34" charset="0"/>
                <a:cs typeface="Arial" panose="020B0604020202020204" pitchFamily="34" charset="0"/>
              </a:rPr>
              <a:t>Representantes de cada partido político con registro (sólo con derecho a voz)</a:t>
            </a:r>
          </a:p>
          <a:p>
            <a:endParaRPr lang="es-MX" dirty="0"/>
          </a:p>
        </p:txBody>
      </p:sp>
    </p:spTree>
    <p:extLst>
      <p:ext uri="{BB962C8B-B14F-4D97-AF65-F5344CB8AC3E}">
        <p14:creationId xmlns:p14="http://schemas.microsoft.com/office/powerpoint/2010/main" val="3318384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44138"/>
            <a:ext cx="10363826" cy="5347062"/>
          </a:xfrm>
        </p:spPr>
        <p:txBody>
          <a:bodyPr/>
          <a:lstStyle/>
          <a:p>
            <a:pPr algn="just"/>
            <a:r>
              <a:rPr lang="es-MX" b="1" i="1" dirty="0">
                <a:latin typeface="Arial" panose="020B0604020202020204" pitchFamily="34" charset="0"/>
                <a:cs typeface="Arial" panose="020B0604020202020204" pitchFamily="34" charset="0"/>
              </a:rPr>
              <a:t>Elecciones del 2000.  </a:t>
            </a:r>
            <a:r>
              <a:rPr lang="es-MX" dirty="0">
                <a:latin typeface="Arial" panose="020B0604020202020204" pitchFamily="34" charset="0"/>
                <a:cs typeface="Arial" panose="020B0604020202020204" pitchFamily="34" charset="0"/>
              </a:rPr>
              <a:t>es electo Vicente Fox,  José </a:t>
            </a:r>
            <a:r>
              <a:rPr lang="es-MX" dirty="0" err="1">
                <a:latin typeface="Arial" panose="020B0604020202020204" pitchFamily="34" charset="0"/>
                <a:cs typeface="Arial" panose="020B0604020202020204" pitchFamily="34" charset="0"/>
              </a:rPr>
              <a:t>Woldenberg</a:t>
            </a:r>
            <a:r>
              <a:rPr lang="es-MX" dirty="0">
                <a:latin typeface="Arial" panose="020B0604020202020204" pitchFamily="34" charset="0"/>
                <a:cs typeface="Arial" panose="020B0604020202020204" pitchFamily="34" charset="0"/>
              </a:rPr>
              <a:t> fue el primero en presidir el IFE como órgano autónomo, ocupó el puesto de 1997 al 2003. Durante su presidencia el instituto organizó las elecciones del 2000, en las que resultó electo el entonces candidato el PAN Vicente Fox Quezada; con lo que concluyó el gobierno del PRI prolongado durante más de 70 años. </a:t>
            </a:r>
          </a:p>
          <a:p>
            <a:endParaRPr lang="es-MX" dirty="0"/>
          </a:p>
        </p:txBody>
      </p:sp>
      <p:pic>
        <p:nvPicPr>
          <p:cNvPr id="9218" name="Picture 2" descr="Resultado de imagen para ELECCIONES DE 2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2100" y="2692808"/>
            <a:ext cx="5715000" cy="35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673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326572"/>
            <a:ext cx="10363826" cy="5464628"/>
          </a:xfrm>
        </p:spPr>
        <p:txBody>
          <a:bodyPr/>
          <a:lstStyle/>
          <a:p>
            <a:pPr algn="just"/>
            <a:r>
              <a:rPr lang="es-MX" b="1" i="1" dirty="0">
                <a:latin typeface="Arial" panose="020B0604020202020204" pitchFamily="34" charset="0"/>
                <a:cs typeface="Arial" panose="020B0604020202020204" pitchFamily="34" charset="0"/>
              </a:rPr>
              <a:t>Calderón ganó las elecciones, Obrador acusó "fraude electoral"     </a:t>
            </a:r>
            <a:r>
              <a:rPr lang="es-MX" dirty="0">
                <a:latin typeface="Arial" panose="020B0604020202020204" pitchFamily="34" charset="0"/>
                <a:cs typeface="Arial" panose="020B0604020202020204" pitchFamily="34" charset="0"/>
              </a:rPr>
              <a:t>En 2003, Luis Carlos Ugalde fue el presidente del IFE; en su periodo se organizaron los comicios del 2006; el 2 julio de ese año el entonces candidato del PAN Felipe Calderón ganó las elecciones presidenciales, con una victoria de 0.56% ante Andrés Manuel López Obrador candidato de las izquierdas. López Obrador acusó de "fraude electoral" al instituto; Luis Carlos Ugalde dejo su cargo de consejero del IFE en 2007. En ese año hubo otra reforma electoral, la cual estableció, entre otras modificaciones, que los tiempos de los partidos políticos en los medios de comunicación se otorgarían a través del IFE. </a:t>
            </a:r>
          </a:p>
          <a:p>
            <a:endParaRPr lang="es-MX" dirty="0"/>
          </a:p>
        </p:txBody>
      </p:sp>
      <p:pic>
        <p:nvPicPr>
          <p:cNvPr id="10242" name="Picture 2" descr="Resultado de imagen para EL IFE EN 2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103" y="4533446"/>
            <a:ext cx="423236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889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7"/>
            <a:ext cx="10364451" cy="1367037"/>
          </a:xfrm>
        </p:spPr>
        <p:txBody>
          <a:bodyPr>
            <a:normAutofit/>
          </a:bodyPr>
          <a:lstStyle/>
          <a:p>
            <a:r>
              <a:rPr lang="es-MX" sz="4400" b="1" i="1" dirty="0" smtClean="0">
                <a:latin typeface="Arial" panose="020B0604020202020204" pitchFamily="34" charset="0"/>
                <a:cs typeface="Arial" panose="020B0604020202020204" pitchFamily="34" charset="0"/>
              </a:rPr>
              <a:t> </a:t>
            </a:r>
            <a:r>
              <a:rPr lang="es-MX" sz="4400" b="1" i="1" dirty="0" smtClean="0">
                <a:latin typeface="Arial" panose="020B0604020202020204" pitchFamily="34" charset="0"/>
                <a:cs typeface="Arial" panose="020B0604020202020204" pitchFamily="34" charset="0"/>
              </a:rPr>
              <a:t>AUTORIDADES ELECTORALES administrativas</a:t>
            </a:r>
            <a:r>
              <a:rPr lang="es-MX" sz="4400" dirty="0" smtClean="0"/>
              <a:t>.</a:t>
            </a:r>
            <a:endParaRPr lang="es-MX" sz="4400" dirty="0"/>
          </a:p>
        </p:txBody>
      </p:sp>
      <p:sp>
        <p:nvSpPr>
          <p:cNvPr id="3" name="Marcador de contenido 2"/>
          <p:cNvSpPr>
            <a:spLocks noGrp="1"/>
          </p:cNvSpPr>
          <p:nvPr>
            <p:ph sz="quarter" idx="13"/>
          </p:nvPr>
        </p:nvSpPr>
        <p:spPr>
          <a:xfrm>
            <a:off x="913774" y="2214694"/>
            <a:ext cx="10363826" cy="3576505"/>
          </a:xfrm>
        </p:spPr>
        <p:txBody>
          <a:bodyPr>
            <a:normAutofit/>
          </a:bodyPr>
          <a:lstStyle/>
          <a:p>
            <a:pPr marL="0" indent="0" algn="ctr">
              <a:buNone/>
            </a:pPr>
            <a:r>
              <a:rPr lang="es-MX" sz="2800" b="1" i="1" dirty="0" smtClean="0">
                <a:latin typeface="Arial" panose="020B0604020202020204" pitchFamily="34" charset="0"/>
                <a:cs typeface="Arial" panose="020B0604020202020204" pitchFamily="34" charset="0"/>
              </a:rPr>
              <a:t>EL INSTITUTO  NACIONAL ELECTORAL  Y EL INSTITUTO ELECTORAL DEL ESTADO (IEPCT).</a:t>
            </a:r>
            <a:endParaRPr lang="es-MX" sz="2800" b="1" i="1" dirty="0">
              <a:latin typeface="Arial" panose="020B0604020202020204" pitchFamily="34" charset="0"/>
              <a:cs typeface="Arial" panose="020B0604020202020204" pitchFamily="34" charset="0"/>
            </a:endParaRPr>
          </a:p>
        </p:txBody>
      </p:sp>
      <p:pic>
        <p:nvPicPr>
          <p:cNvPr id="1026" name="Picture 2" descr="Resultado de imagen para 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222" y="3440972"/>
            <a:ext cx="4336869" cy="27105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ie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995" y="3440973"/>
            <a:ext cx="4349931" cy="2710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160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313509"/>
            <a:ext cx="10363826" cy="6048101"/>
          </a:xfrm>
        </p:spPr>
        <p:txBody>
          <a:bodyPr>
            <a:normAutofit lnSpcReduction="10000"/>
          </a:bodyPr>
          <a:lstStyle/>
          <a:p>
            <a:pPr algn="just"/>
            <a:r>
              <a:rPr lang="es-MX" b="1" dirty="0">
                <a:latin typeface="Arial" panose="020B0604020202020204" pitchFamily="34" charset="0"/>
                <a:cs typeface="Arial" panose="020B0604020202020204" pitchFamily="34" charset="0"/>
              </a:rPr>
              <a:t>2007:</a:t>
            </a:r>
            <a:r>
              <a:rPr lang="es-MX" dirty="0">
                <a:latin typeface="Arial" panose="020B0604020202020204" pitchFamily="34" charset="0"/>
                <a:cs typeface="Arial" panose="020B0604020202020204" pitchFamily="34" charset="0"/>
              </a:rPr>
              <a:t> El Código Federal de Instituciones y Procedimientos Electorales aprobado en ese año por el Congreso de la Unión otorgó al IFE 53 atribuciones con los siguientes objetivos fundamentales:</a:t>
            </a:r>
          </a:p>
          <a:p>
            <a:pPr lvl="1" algn="just"/>
            <a:r>
              <a:rPr lang="es-MX" dirty="0">
                <a:latin typeface="Arial" panose="020B0604020202020204" pitchFamily="34" charset="0"/>
                <a:cs typeface="Arial" panose="020B0604020202020204" pitchFamily="34" charset="0"/>
              </a:rPr>
              <a:t>Fortalecer la confianza y la credibilidad de la ciudadanía en las elecciones federales.</a:t>
            </a:r>
          </a:p>
          <a:p>
            <a:pPr lvl="1" algn="just"/>
            <a:r>
              <a:rPr lang="es-MX" dirty="0">
                <a:latin typeface="Arial" panose="020B0604020202020204" pitchFamily="34" charset="0"/>
                <a:cs typeface="Arial" panose="020B0604020202020204" pitchFamily="34" charset="0"/>
              </a:rPr>
              <a:t>Regular el acceso de los partidos políticos y las autoridades electorales a los medios de comunicación.</a:t>
            </a:r>
          </a:p>
          <a:p>
            <a:pPr lvl="1" algn="just"/>
            <a:r>
              <a:rPr lang="es-MX" dirty="0">
                <a:latin typeface="Arial" panose="020B0604020202020204" pitchFamily="34" charset="0"/>
                <a:cs typeface="Arial" panose="020B0604020202020204" pitchFamily="34" charset="0"/>
              </a:rPr>
              <a:t>Promover la participación ciudadana en las elecciones.</a:t>
            </a:r>
          </a:p>
          <a:p>
            <a:pPr lvl="1" algn="just"/>
            <a:r>
              <a:rPr lang="es-MX" dirty="0">
                <a:latin typeface="Arial" panose="020B0604020202020204" pitchFamily="34" charset="0"/>
                <a:cs typeface="Arial" panose="020B0604020202020204" pitchFamily="34" charset="0"/>
              </a:rPr>
              <a:t>Asegurar condiciones de equidad y civilidad en las campañas electorales.</a:t>
            </a:r>
          </a:p>
          <a:p>
            <a:pPr lvl="1" algn="just"/>
            <a:r>
              <a:rPr lang="es-MX" dirty="0">
                <a:latin typeface="Arial" panose="020B0604020202020204" pitchFamily="34" charset="0"/>
                <a:cs typeface="Arial" panose="020B0604020202020204" pitchFamily="34" charset="0"/>
              </a:rPr>
              <a:t>Transparentar el proceso de organización y difusión de los resultados electorales.</a:t>
            </a:r>
          </a:p>
          <a:p>
            <a:pPr lvl="1" algn="just"/>
            <a:r>
              <a:rPr lang="es-MX" dirty="0">
                <a:latin typeface="Arial" panose="020B0604020202020204" pitchFamily="34" charset="0"/>
                <a:cs typeface="Arial" panose="020B0604020202020204" pitchFamily="34" charset="0"/>
              </a:rPr>
              <a:t>Crear la Contraloría General del IFE con un titular designado por la Cámara de Diputados.</a:t>
            </a:r>
          </a:p>
          <a:p>
            <a:pPr lvl="1" algn="just"/>
            <a:r>
              <a:rPr lang="es-MX" dirty="0">
                <a:latin typeface="Arial" panose="020B0604020202020204" pitchFamily="34" charset="0"/>
                <a:cs typeface="Arial" panose="020B0604020202020204" pitchFamily="34" charset="0"/>
              </a:rPr>
              <a:t>Crear la Unidad de Fiscalización como órgano con plena autonomía a cargo de un funcionario designado por el Consejo General.</a:t>
            </a:r>
          </a:p>
          <a:p>
            <a:endParaRPr lang="es-MX" dirty="0"/>
          </a:p>
        </p:txBody>
      </p:sp>
    </p:spTree>
    <p:extLst>
      <p:ext uri="{BB962C8B-B14F-4D97-AF65-F5344CB8AC3E}">
        <p14:creationId xmlns:p14="http://schemas.microsoft.com/office/powerpoint/2010/main" val="1419861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627017"/>
            <a:ext cx="10363826" cy="5669279"/>
          </a:xfrm>
        </p:spPr>
        <p:txBody>
          <a:bodyPr/>
          <a:lstStyle/>
          <a:p>
            <a:pPr algn="just"/>
            <a:r>
              <a:rPr lang="es-MX" b="1" i="1" dirty="0">
                <a:latin typeface="Arial" panose="020B0604020202020204" pitchFamily="34" charset="0"/>
                <a:cs typeface="Arial" panose="020B0604020202020204" pitchFamily="34" charset="0"/>
              </a:rPr>
              <a:t>El 1 de julio de 2012, </a:t>
            </a:r>
            <a:r>
              <a:rPr lang="es-MX" dirty="0">
                <a:latin typeface="Arial" panose="020B0604020202020204" pitchFamily="34" charset="0"/>
                <a:cs typeface="Arial" panose="020B0604020202020204" pitchFamily="34" charset="0"/>
              </a:rPr>
              <a:t>siendo Leonardo Valdés Zurita el consejero presidente del IFE, se llevó a cabo la elección para Presidente, senadores y diputados; votaron 50 millones 323 mil 153 ciudadanos, lo que representó el 63.34% de la lista nominal. Al terminar al 100 % el cómputo distrital de la elección federal, en la que se abrieron 78,469 paquetes electorales para la elección presidencial, se estableció que Enrique Peña Nieto logró el 38.21% de los votos, mientras que Andrés Manuel López Obrador obtuvo el 31.59%; los separa una diferencia de 6.62 puntos. </a:t>
            </a:r>
          </a:p>
        </p:txBody>
      </p:sp>
      <p:pic>
        <p:nvPicPr>
          <p:cNvPr id="11266" name="Picture 2" descr="Resultado de imagen para CONFORMACION DEL CONSEJO GENERAL DEL IFE EN 2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7152" y="3944982"/>
            <a:ext cx="5934075" cy="235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624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326572"/>
            <a:ext cx="10363826" cy="5464628"/>
          </a:xfrm>
        </p:spPr>
        <p:txBody>
          <a:bodyPr/>
          <a:lstStyle/>
          <a:p>
            <a:pPr algn="just"/>
            <a:r>
              <a:rPr lang="es-MX" dirty="0">
                <a:latin typeface="Arial" panose="020B0604020202020204" pitchFamily="34" charset="0"/>
                <a:cs typeface="Arial" panose="020B0604020202020204" pitchFamily="34" charset="0"/>
              </a:rPr>
              <a:t>En diciembre de 2013 se aprobó la reforma político-electoral que contempla </a:t>
            </a:r>
            <a:r>
              <a:rPr lang="es-MX" dirty="0" err="1">
                <a:latin typeface="Arial" panose="020B0604020202020204" pitchFamily="34" charset="0"/>
                <a:cs typeface="Arial" panose="020B0604020202020204" pitchFamily="34" charset="0"/>
              </a:rPr>
              <a:t>MODIFIcaciones</a:t>
            </a:r>
            <a:r>
              <a:rPr lang="es-MX" dirty="0">
                <a:latin typeface="Arial" panose="020B0604020202020204" pitchFamily="34" charset="0"/>
                <a:cs typeface="Arial" panose="020B0604020202020204" pitchFamily="34" charset="0"/>
              </a:rPr>
              <a:t> constitucionales no para fortalecer o modificar al IFE, sino para la creación del Instituto Nacional Electoral (INE) como autoridad </a:t>
            </a:r>
            <a:r>
              <a:rPr lang="es-MX" dirty="0" smtClean="0">
                <a:latin typeface="Arial" panose="020B0604020202020204" pitchFamily="34" charset="0"/>
                <a:cs typeface="Arial" panose="020B0604020202020204" pitchFamily="34" charset="0"/>
              </a:rPr>
              <a:t>RECTORA en </a:t>
            </a:r>
            <a:r>
              <a:rPr lang="es-MX" dirty="0">
                <a:latin typeface="Arial" panose="020B0604020202020204" pitchFamily="34" charset="0"/>
                <a:cs typeface="Arial" panose="020B0604020202020204" pitchFamily="34" charset="0"/>
              </a:rPr>
              <a:t>la materia. </a:t>
            </a:r>
          </a:p>
          <a:p>
            <a:endParaRPr lang="es-MX" dirty="0"/>
          </a:p>
        </p:txBody>
      </p:sp>
      <p:pic>
        <p:nvPicPr>
          <p:cNvPr id="4" name="Picture 4" descr="Resultado de imagen para reforma electoralde 19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070" y="2129245"/>
            <a:ext cx="6792684" cy="395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463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7"/>
            <a:ext cx="10364451" cy="909837"/>
          </a:xfrm>
        </p:spPr>
        <p:txBody>
          <a:bodyPr>
            <a:normAutofit fontScale="90000"/>
          </a:bodyPr>
          <a:lstStyle/>
          <a:p>
            <a:r>
              <a:rPr lang="es-MX" sz="4400" i="1" dirty="0" smtClean="0">
                <a:solidFill>
                  <a:srgbClr val="C00000"/>
                </a:solidFill>
                <a:latin typeface="Arial" panose="020B0604020202020204" pitchFamily="34" charset="0"/>
                <a:cs typeface="Arial" panose="020B0604020202020204" pitchFamily="34" charset="0"/>
              </a:rPr>
              <a:t>SE VA EL IFE,(1990-2014). LLEGA EL INE</a:t>
            </a:r>
            <a:endParaRPr lang="es-MX" sz="4400" i="1" dirty="0">
              <a:solidFill>
                <a:srgbClr val="C00000"/>
              </a:solidFill>
              <a:latin typeface="Arial" panose="020B0604020202020204" pitchFamily="34" charset="0"/>
              <a:cs typeface="Arial" panose="020B0604020202020204" pitchFamily="34" charset="0"/>
            </a:endParaRPr>
          </a:p>
        </p:txBody>
      </p:sp>
      <p:pic>
        <p:nvPicPr>
          <p:cNvPr id="2050" name="Picture 2" descr="Resultado de imagen para El 21 de agosto de 1994, el IFE organiza su primera elección a la Presidencia de México; se realizó el primer debate entre los candidatos a la silla presidencial, Ernesto Zedillo del PRI; Diego Fernández del PAN y Cuauhtémoc Cárdenas del PRD. Las elecciones las ganó el aspirante prii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794" y="2286001"/>
            <a:ext cx="9405257" cy="395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548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61257"/>
            <a:ext cx="10364451" cy="1188721"/>
          </a:xfrm>
        </p:spPr>
        <p:txBody>
          <a:bodyPr>
            <a:normAutofit/>
          </a:bodyPr>
          <a:lstStyle/>
          <a:p>
            <a:r>
              <a:rPr lang="es-MX" sz="2400" b="1" i="1" dirty="0">
                <a:latin typeface="Arial" panose="020B0604020202020204" pitchFamily="34" charset="0"/>
                <a:cs typeface="Arial" panose="020B0604020202020204" pitchFamily="34" charset="0"/>
              </a:rPr>
              <a:t>Tras 23 años de existencia, el Instituto Federal Electoral (IFE) </a:t>
            </a:r>
            <a:r>
              <a:rPr lang="es-MX" sz="2400" b="1" i="1" dirty="0" smtClean="0">
                <a:latin typeface="Arial" panose="020B0604020202020204" pitchFamily="34" charset="0"/>
                <a:cs typeface="Arial" panose="020B0604020202020204" pitchFamily="34" charset="0"/>
              </a:rPr>
              <a:t>desaparece </a:t>
            </a:r>
            <a:r>
              <a:rPr lang="es-MX" sz="2400" b="1" i="1" dirty="0">
                <a:latin typeface="Arial" panose="020B0604020202020204" pitchFamily="34" charset="0"/>
                <a:cs typeface="Arial" panose="020B0604020202020204" pitchFamily="34" charset="0"/>
              </a:rPr>
              <a:t>para dar paso al nuevo Instituto Nacional Electoral (INE). </a:t>
            </a:r>
          </a:p>
        </p:txBody>
      </p:sp>
      <p:sp>
        <p:nvSpPr>
          <p:cNvPr id="3" name="Marcador de contenido 2"/>
          <p:cNvSpPr>
            <a:spLocks noGrp="1"/>
          </p:cNvSpPr>
          <p:nvPr>
            <p:ph sz="quarter" idx="13"/>
          </p:nvPr>
        </p:nvSpPr>
        <p:spPr>
          <a:xfrm>
            <a:off x="913774" y="1567543"/>
            <a:ext cx="10363826" cy="4846320"/>
          </a:xfrm>
        </p:spPr>
        <p:txBody>
          <a:bodyPr>
            <a:normAutofit/>
          </a:bodyPr>
          <a:lstStyle/>
          <a:p>
            <a:pPr algn="just"/>
            <a:r>
              <a:rPr lang="es-MX" dirty="0" smtClean="0"/>
              <a:t> </a:t>
            </a:r>
            <a:r>
              <a:rPr lang="es-MX" dirty="0">
                <a:latin typeface="Arial" panose="020B0604020202020204" pitchFamily="34" charset="0"/>
                <a:cs typeface="Arial" panose="020B0604020202020204" pitchFamily="34" charset="0"/>
              </a:rPr>
              <a:t>la Cámara de Diputados eligió a los 11 consejeros que integrarán el nuevo instituto electoral que será presidido por Lorenzo Córdova, quien fue también </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consejero presidente del IFE del 8 de enero al 4 de febrero de este año. El IFE informó en un comunicado que </a:t>
            </a:r>
            <a:r>
              <a:rPr lang="es-MX" dirty="0" smtClean="0">
                <a:latin typeface="Arial" panose="020B0604020202020204" pitchFamily="34" charset="0"/>
                <a:cs typeface="Arial" panose="020B0604020202020204" pitchFamily="34" charset="0"/>
              </a:rPr>
              <a:t>hoy 4 de abril de 2014 </a:t>
            </a:r>
            <a:r>
              <a:rPr lang="es-MX" dirty="0">
                <a:latin typeface="Arial" panose="020B0604020202020204" pitchFamily="34" charset="0"/>
                <a:cs typeface="Arial" panose="020B0604020202020204" pitchFamily="34" charset="0"/>
              </a:rPr>
              <a:t>a las 11:00 </a:t>
            </a:r>
            <a:r>
              <a:rPr lang="es-MX" dirty="0" smtClean="0">
                <a:latin typeface="Arial" panose="020B0604020202020204" pitchFamily="34" charset="0"/>
                <a:cs typeface="Arial" panose="020B0604020202020204" pitchFamily="34" charset="0"/>
              </a:rPr>
              <a:t>horas, </a:t>
            </a:r>
            <a:r>
              <a:rPr lang="es-MX" dirty="0">
                <a:latin typeface="Arial" panose="020B0604020202020204" pitchFamily="34" charset="0"/>
                <a:cs typeface="Arial" panose="020B0604020202020204" pitchFamily="34" charset="0"/>
              </a:rPr>
              <a:t>tendrá su última sesión para cerrar administrativa y jurídicamente su existencia. </a:t>
            </a:r>
            <a:endParaRPr lang="es-MX" dirty="0"/>
          </a:p>
        </p:txBody>
      </p:sp>
      <p:pic>
        <p:nvPicPr>
          <p:cNvPr id="4" name="Picture 2" descr="http://portalanterior.ine.mx/archivos3/portal/historico/recursos/IFE-v2/CDD/CDD-2014/23Aniv-IFE/Banner_IFE23Ani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549" y="3990703"/>
            <a:ext cx="3554276" cy="2024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686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45474" y="809897"/>
            <a:ext cx="9601200" cy="1938992"/>
          </a:xfrm>
          <a:prstGeom prst="rect">
            <a:avLst/>
          </a:prstGeom>
        </p:spPr>
        <p:txBody>
          <a:bodyPr wrap="square">
            <a:spAutoFit/>
          </a:bodyPr>
          <a:lstStyle/>
          <a:p>
            <a:pPr algn="just"/>
            <a:r>
              <a:rPr lang="es-MX" sz="2000" dirty="0">
                <a:latin typeface="Arial" panose="020B0604020202020204" pitchFamily="34" charset="0"/>
                <a:cs typeface="Arial" panose="020B0604020202020204" pitchFamily="34" charset="0"/>
              </a:rPr>
              <a:t>A las 14:00 horas el INE </a:t>
            </a:r>
            <a:r>
              <a:rPr lang="es-MX" sz="2000" dirty="0" smtClean="0">
                <a:latin typeface="Arial" panose="020B0604020202020204" pitchFamily="34" charset="0"/>
                <a:cs typeface="Arial" panose="020B0604020202020204" pitchFamily="34" charset="0"/>
              </a:rPr>
              <a:t>llevó a cabo </a:t>
            </a:r>
            <a:r>
              <a:rPr lang="es-MX" sz="2000" dirty="0">
                <a:latin typeface="Arial" panose="020B0604020202020204" pitchFamily="34" charset="0"/>
                <a:cs typeface="Arial" panose="020B0604020202020204" pitchFamily="34" charset="0"/>
              </a:rPr>
              <a:t>su primera sesión de Consejo General, para la toma de posesión del consejero presidente y de las y los diez Consejeros Electorales del nuevo órgano electoral. La creación del INE es resultado de la reforma político-electoral; el órgano electoral podrá tomar atribuciones para la elección de consejeros estatales, la organización de las elecciones federales y tendrá la capacidad de atraer elecciones locales. </a:t>
            </a:r>
          </a:p>
        </p:txBody>
      </p:sp>
      <p:pic>
        <p:nvPicPr>
          <p:cNvPr id="3074" name="Picture 2" descr="Resultado de imagen para El 21 de agosto de 1994, el IFE organiza su primera elección a la Presidencia de México; se realizó el primer debate entre los candidatos a la silla presidencial, Ernesto Zedillo del PRI; Diego Fernández del PAN y Cuauhtémoc Cárdenas del PRD. Las elecciones las ganó el aspirante prii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074" y="2899953"/>
            <a:ext cx="7620000" cy="356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515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57200"/>
            <a:ext cx="10363826" cy="5760720"/>
          </a:xfrm>
        </p:spPr>
        <p:txBody>
          <a:bodyPr>
            <a:normAutofit fontScale="92500" lnSpcReduction="10000"/>
          </a:bodyPr>
          <a:lstStyle/>
          <a:p>
            <a:pPr algn="just"/>
            <a:r>
              <a:rPr lang="es-MX" b="1" dirty="0">
                <a:latin typeface="Arial" panose="020B0604020202020204" pitchFamily="34" charset="0"/>
                <a:cs typeface="Arial" panose="020B0604020202020204" pitchFamily="34" charset="0"/>
              </a:rPr>
              <a:t>Una Nueva Autoridad Electoral de Carácter Nacional: El Instituto Nacional Electoral (2014)</a:t>
            </a:r>
            <a:endParaRPr lang="es-MX" dirty="0">
              <a:latin typeface="Arial" panose="020B0604020202020204" pitchFamily="34" charset="0"/>
              <a:cs typeface="Arial" panose="020B0604020202020204" pitchFamily="34" charset="0"/>
            </a:endParaRPr>
          </a:p>
          <a:p>
            <a:pPr lvl="1" algn="just"/>
            <a:r>
              <a:rPr lang="es-MX" dirty="0">
                <a:latin typeface="Arial" panose="020B0604020202020204" pitchFamily="34" charset="0"/>
                <a:cs typeface="Arial" panose="020B0604020202020204" pitchFamily="34" charset="0"/>
              </a:rPr>
              <a:t>La reforma constitucional en materia política-electoral, publicada el 10 de febrero de 2014 rediseñó el régimen electoral mexicano y transformó el Instituto Federal Electoral (IFE) en una autoridad de carácter nacional: el Instituto Nacional Electoral (INE), a fin de homologar los estándares con los que se organizan los procesos electorales federales y locales para garantizar altos niveles de calidad en nuestra democracia electoral.</a:t>
            </a:r>
          </a:p>
          <a:p>
            <a:pPr lvl="1" algn="just"/>
            <a:r>
              <a:rPr lang="es-MX" dirty="0">
                <a:latin typeface="Arial" panose="020B0604020202020204" pitchFamily="34" charset="0"/>
                <a:cs typeface="Arial" panose="020B0604020202020204" pitchFamily="34" charset="0"/>
              </a:rPr>
              <a:t>Además de organizar los procesos electorales federales, el INE se coordina con los organismos electorales locales para la organización de los comicios en las entidades federativas.</a:t>
            </a:r>
          </a:p>
          <a:p>
            <a:pPr lvl="1" algn="just"/>
            <a:r>
              <a:rPr lang="es-MX" dirty="0">
                <a:latin typeface="Arial" panose="020B0604020202020204" pitchFamily="34" charset="0"/>
                <a:cs typeface="Arial" panose="020B0604020202020204" pitchFamily="34" charset="0"/>
              </a:rPr>
              <a:t>El Consejo General del INE se compone de 11 ciudadanos elegidos por la Cámara de Diputados. Uno de ellos funge como Consejero Presidente y los 10 restantes como Consejeros Electorales.</a:t>
            </a:r>
          </a:p>
          <a:p>
            <a:pPr lvl="1" algn="just"/>
            <a:r>
              <a:rPr lang="es-MX" dirty="0">
                <a:latin typeface="Arial" panose="020B0604020202020204" pitchFamily="34" charset="0"/>
                <a:cs typeface="Arial" panose="020B0604020202020204" pitchFamily="34" charset="0"/>
              </a:rPr>
              <a:t>El INE cuenta con un Servicio Profesional Electoral Nacional (SPEN) para asegurar la imparcialidad y profesionalismo de todos los funcionarios que participan en la organización de elecciones, tanto a nivel federal como local.</a:t>
            </a:r>
          </a:p>
          <a:p>
            <a:endParaRPr lang="es-MX" dirty="0"/>
          </a:p>
        </p:txBody>
      </p:sp>
    </p:spTree>
    <p:extLst>
      <p:ext uri="{BB962C8B-B14F-4D97-AF65-F5344CB8AC3E}">
        <p14:creationId xmlns:p14="http://schemas.microsoft.com/office/powerpoint/2010/main" val="1416596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74766"/>
            <a:ext cx="10363826" cy="5734594"/>
          </a:xfrm>
        </p:spPr>
        <p:txBody>
          <a:bodyPr>
            <a:normAutofit fontScale="92500" lnSpcReduction="20000"/>
          </a:bodyPr>
          <a:lstStyle/>
          <a:p>
            <a:endParaRPr lang="es-MX" dirty="0"/>
          </a:p>
          <a:p>
            <a:pPr lvl="1" algn="just"/>
            <a:r>
              <a:rPr lang="es-MX" sz="1900" dirty="0">
                <a:latin typeface="Arial" panose="020B0604020202020204" pitchFamily="34" charset="0"/>
                <a:cs typeface="Arial" panose="020B0604020202020204" pitchFamily="34" charset="0"/>
              </a:rPr>
              <a:t>El Consejo General del INE designa a los consejeros de los organismos electorales locales y puede asumir funciones que le corresponden a dichos institutos en los casos que la Ley prevea.</a:t>
            </a:r>
          </a:p>
          <a:p>
            <a:pPr lvl="1" algn="just"/>
            <a:r>
              <a:rPr lang="es-MX" sz="1900" dirty="0">
                <a:latin typeface="Arial" panose="020B0604020202020204" pitchFamily="34" charset="0"/>
                <a:cs typeface="Arial" panose="020B0604020202020204" pitchFamily="34" charset="0"/>
              </a:rPr>
              <a:t>De acuerdo con la reforma constitucional, entre las funciones principales del INE se encuentran las siguientes:</a:t>
            </a:r>
          </a:p>
          <a:p>
            <a:pPr lvl="1" algn="just"/>
            <a:r>
              <a:rPr lang="es-MX" sz="1900" dirty="0">
                <a:latin typeface="Arial" panose="020B0604020202020204" pitchFamily="34" charset="0"/>
                <a:cs typeface="Arial" panose="020B0604020202020204" pitchFamily="34" charset="0"/>
              </a:rPr>
              <a:t>Organizar la elección de los dirigentes de los partidos políticos a petición de estas organizaciones.</a:t>
            </a:r>
          </a:p>
          <a:p>
            <a:pPr lvl="1" algn="just"/>
            <a:r>
              <a:rPr lang="es-MX" sz="1900" dirty="0">
                <a:latin typeface="Arial" panose="020B0604020202020204" pitchFamily="34" charset="0"/>
                <a:cs typeface="Arial" panose="020B0604020202020204" pitchFamily="34" charset="0"/>
              </a:rPr>
              <a:t>Garantizar que los candidatos independientes tengan acceso a tiempos del Estado en radio y televisión, para que puedan difundir sus campañas.</a:t>
            </a:r>
          </a:p>
          <a:p>
            <a:pPr lvl="1" algn="just"/>
            <a:r>
              <a:rPr lang="es-MX" sz="1900" dirty="0">
                <a:latin typeface="Arial" panose="020B0604020202020204" pitchFamily="34" charset="0"/>
                <a:cs typeface="Arial" panose="020B0604020202020204" pitchFamily="34" charset="0"/>
              </a:rPr>
              <a:t>Verificar que se cumpla el requisito mínimo (2% de la lista nominal) para solicitar el ejercicio de las consultas populares y realizará las actividades necesarias para su organización, incluido el cómputo y la declaración de resultados.</a:t>
            </a:r>
          </a:p>
          <a:p>
            <a:pPr lvl="1" algn="just"/>
            <a:r>
              <a:rPr lang="es-MX" sz="1900" dirty="0">
                <a:latin typeface="Arial" panose="020B0604020202020204" pitchFamily="34" charset="0"/>
                <a:cs typeface="Arial" panose="020B0604020202020204" pitchFamily="34" charset="0"/>
              </a:rPr>
              <a:t>Fiscalizar los recursos de los partidos políticos nivel federal y local en forma expedita, es decir, en el transcurso de las campañas y no una vez que terminen.</a:t>
            </a:r>
          </a:p>
          <a:p>
            <a:pPr algn="just"/>
            <a:endParaRPr lang="es-MX"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3170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IE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755" y="1084217"/>
            <a:ext cx="7001691" cy="424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194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b="1" dirty="0"/>
              <a:t>Antecedentes Históricos </a:t>
            </a:r>
            <a:r>
              <a:rPr lang="es-MX" b="1" dirty="0" smtClean="0"/>
              <a:t>Político-Electorales </a:t>
            </a:r>
            <a:r>
              <a:rPr lang="es-MX" b="1" dirty="0"/>
              <a:t>anteriores a la creación del </a:t>
            </a:r>
            <a:r>
              <a:rPr lang="es-MX" b="1" dirty="0" smtClean="0"/>
              <a:t>Instituto Electoral </a:t>
            </a:r>
            <a:r>
              <a:rPr lang="es-MX" b="1" dirty="0"/>
              <a:t>y de Participación Ciudadana de Tabasco</a:t>
            </a:r>
            <a:endParaRPr lang="es-MX" dirty="0"/>
          </a:p>
        </p:txBody>
      </p:sp>
      <p:sp>
        <p:nvSpPr>
          <p:cNvPr id="3" name="Marcador de contenido 2"/>
          <p:cNvSpPr>
            <a:spLocks noGrp="1"/>
          </p:cNvSpPr>
          <p:nvPr>
            <p:ph sz="quarter" idx="13"/>
          </p:nvPr>
        </p:nvSpPr>
        <p:spPr>
          <a:xfrm>
            <a:off x="913774" y="2124892"/>
            <a:ext cx="10363826" cy="4106092"/>
          </a:xfrm>
        </p:spPr>
        <p:txBody>
          <a:bodyPr>
            <a:normAutofit/>
          </a:bodyPr>
          <a:lstStyle/>
          <a:p>
            <a:pPr algn="just"/>
            <a:r>
              <a:rPr lang="es-MX" sz="1800" dirty="0">
                <a:latin typeface="Arial" panose="020B0604020202020204" pitchFamily="34" charset="0"/>
                <a:cs typeface="Arial" panose="020B0604020202020204" pitchFamily="34" charset="0"/>
              </a:rPr>
              <a:t>De 1935 a 1952, las Elecciones en el Estado de Tabasco, se regían por la </a:t>
            </a:r>
            <a:r>
              <a:rPr lang="es-MX" sz="1800" dirty="0" smtClean="0">
                <a:latin typeface="Arial" panose="020B0604020202020204" pitchFamily="34" charset="0"/>
                <a:cs typeface="Arial" panose="020B0604020202020204" pitchFamily="34" charset="0"/>
              </a:rPr>
              <a:t>Ley Electoral </a:t>
            </a:r>
            <a:r>
              <a:rPr lang="es-MX" sz="1800" dirty="0">
                <a:latin typeface="Arial" panose="020B0604020202020204" pitchFamily="34" charset="0"/>
                <a:cs typeface="Arial" panose="020B0604020202020204" pitchFamily="34" charset="0"/>
              </a:rPr>
              <a:t>del Poder Legislativo</a:t>
            </a:r>
            <a:r>
              <a:rPr lang="es-MX" sz="1800" dirty="0" smtClean="0">
                <a:latin typeface="Arial" panose="020B0604020202020204" pitchFamily="34" charset="0"/>
                <a:cs typeface="Arial" panose="020B0604020202020204" pitchFamily="34" charset="0"/>
              </a:rPr>
              <a:t>. Las </a:t>
            </a:r>
            <a:r>
              <a:rPr lang="es-MX" sz="1800" dirty="0">
                <a:latin typeface="Arial" panose="020B0604020202020204" pitchFamily="34" charset="0"/>
                <a:cs typeface="Arial" panose="020B0604020202020204" pitchFamily="34" charset="0"/>
              </a:rPr>
              <a:t>Elecciones de Gobernador se efectuaron el segundo domingo de mayo de </a:t>
            </a:r>
            <a:r>
              <a:rPr lang="es-MX" sz="1800" dirty="0" smtClean="0">
                <a:latin typeface="Arial" panose="020B0604020202020204" pitchFamily="34" charset="0"/>
                <a:cs typeface="Arial" panose="020B0604020202020204" pitchFamily="34" charset="0"/>
              </a:rPr>
              <a:t>los años </a:t>
            </a:r>
            <a:r>
              <a:rPr lang="es-MX" sz="1800" dirty="0">
                <a:latin typeface="Arial" panose="020B0604020202020204" pitchFamily="34" charset="0"/>
                <a:cs typeface="Arial" panose="020B0604020202020204" pitchFamily="34" charset="0"/>
              </a:rPr>
              <a:t>terminados en cero o en cifras par (1938),(1942),(1946) </a:t>
            </a:r>
            <a:r>
              <a:rPr lang="es-MX" sz="1800" dirty="0" smtClean="0">
                <a:latin typeface="Arial" panose="020B0604020202020204" pitchFamily="34" charset="0"/>
                <a:cs typeface="Arial" panose="020B0604020202020204" pitchFamily="34" charset="0"/>
              </a:rPr>
              <a:t>posteriormente </a:t>
            </a:r>
            <a:r>
              <a:rPr lang="es-MX" sz="1800" dirty="0">
                <a:latin typeface="Arial" panose="020B0604020202020204" pitchFamily="34" charset="0"/>
                <a:cs typeface="Arial" panose="020B0604020202020204" pitchFamily="34" charset="0"/>
              </a:rPr>
              <a:t>la fecha </a:t>
            </a:r>
            <a:r>
              <a:rPr lang="es-MX" sz="1800" dirty="0" smtClean="0">
                <a:latin typeface="Arial" panose="020B0604020202020204" pitchFamily="34" charset="0"/>
                <a:cs typeface="Arial" panose="020B0604020202020204" pitchFamily="34" charset="0"/>
              </a:rPr>
              <a:t>fue cambiada </a:t>
            </a:r>
            <a:r>
              <a:rPr lang="es-MX" sz="1800" dirty="0">
                <a:latin typeface="Arial" panose="020B0604020202020204" pitchFamily="34" charset="0"/>
                <a:cs typeface="Arial" panose="020B0604020202020204" pitchFamily="34" charset="0"/>
              </a:rPr>
              <a:t>para el segundo domingo de </a:t>
            </a:r>
            <a:r>
              <a:rPr lang="es-MX" sz="1800" dirty="0" smtClean="0">
                <a:latin typeface="Arial" panose="020B0604020202020204" pitchFamily="34" charset="0"/>
                <a:cs typeface="Arial" panose="020B0604020202020204" pitchFamily="34" charset="0"/>
              </a:rPr>
              <a:t>octubre. </a:t>
            </a:r>
            <a:r>
              <a:rPr lang="es-MX" sz="1800" dirty="0">
                <a:latin typeface="Arial" panose="020B0604020202020204" pitchFamily="34" charset="0"/>
                <a:cs typeface="Arial" panose="020B0604020202020204" pitchFamily="34" charset="0"/>
              </a:rPr>
              <a:t>Aquí es importante hacer notar que </a:t>
            </a:r>
            <a:r>
              <a:rPr lang="es-MX" sz="1800" dirty="0" smtClean="0">
                <a:latin typeface="Arial" panose="020B0604020202020204" pitchFamily="34" charset="0"/>
                <a:cs typeface="Arial" panose="020B0604020202020204" pitchFamily="34" charset="0"/>
              </a:rPr>
              <a:t>la preparación</a:t>
            </a:r>
            <a:r>
              <a:rPr lang="es-MX" sz="1800" dirty="0">
                <a:latin typeface="Arial" panose="020B0604020202020204" pitchFamily="34" charset="0"/>
                <a:cs typeface="Arial" panose="020B0604020202020204" pitchFamily="34" charset="0"/>
              </a:rPr>
              <a:t>, desarrollo y celebración de las elecciones locales eran manejados y dirigidos </a:t>
            </a:r>
            <a:r>
              <a:rPr lang="es-MX" sz="1800" dirty="0" smtClean="0">
                <a:latin typeface="Arial" panose="020B0604020202020204" pitchFamily="34" charset="0"/>
                <a:cs typeface="Arial" panose="020B0604020202020204" pitchFamily="34" charset="0"/>
              </a:rPr>
              <a:t>por el </a:t>
            </a:r>
            <a:r>
              <a:rPr lang="es-MX" sz="1800" dirty="0">
                <a:latin typeface="Arial" panose="020B0604020202020204" pitchFamily="34" charset="0"/>
                <a:cs typeface="Arial" panose="020B0604020202020204" pitchFamily="34" charset="0"/>
              </a:rPr>
              <a:t>Gobierno del Estado, incluyendo a los Ayuntamientos que también </a:t>
            </a:r>
            <a:r>
              <a:rPr lang="es-MX" sz="1800" dirty="0" smtClean="0">
                <a:latin typeface="Arial" panose="020B0604020202020204" pitchFamily="34" charset="0"/>
                <a:cs typeface="Arial" panose="020B0604020202020204" pitchFamily="34" charset="0"/>
              </a:rPr>
              <a:t>participaban.</a:t>
            </a:r>
            <a:endParaRPr lang="es-MX" sz="1800" dirty="0">
              <a:latin typeface="Arial" panose="020B0604020202020204" pitchFamily="34" charset="0"/>
              <a:cs typeface="Arial" panose="020B0604020202020204" pitchFamily="34" charset="0"/>
            </a:endParaRPr>
          </a:p>
        </p:txBody>
      </p:sp>
      <p:pic>
        <p:nvPicPr>
          <p:cNvPr id="1026" name="Picture 2" descr="Resultado de imagen para Ley Electoral del Poder Legislativo en Tabasco de 19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2469" y="4793297"/>
            <a:ext cx="5146766" cy="158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141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287386"/>
            <a:ext cx="10363826" cy="6087288"/>
          </a:xfrm>
        </p:spPr>
        <p:txBody>
          <a:bodyPr>
            <a:normAutofit/>
          </a:bodyPr>
          <a:lstStyle/>
          <a:p>
            <a:pPr marL="0" indent="0">
              <a:buNone/>
            </a:pPr>
            <a:endParaRPr lang="es-MX" sz="2400" b="1" i="1" dirty="0">
              <a:latin typeface="Arial" panose="020B0604020202020204" pitchFamily="34" charset="0"/>
              <a:cs typeface="Arial" panose="020B0604020202020204" pitchFamily="34" charset="0"/>
            </a:endParaRPr>
          </a:p>
          <a:p>
            <a:r>
              <a:rPr lang="es-MX" b="1" dirty="0" smtClean="0">
                <a:latin typeface="Arial" panose="020B0604020202020204" pitchFamily="34" charset="0"/>
                <a:cs typeface="Arial" panose="020B0604020202020204" pitchFamily="34" charset="0"/>
              </a:rPr>
              <a:t>La </a:t>
            </a:r>
            <a:r>
              <a:rPr lang="es-MX" b="1" dirty="0">
                <a:latin typeface="Arial" panose="020B0604020202020204" pitchFamily="34" charset="0"/>
                <a:cs typeface="Arial" panose="020B0604020202020204" pitchFamily="34" charset="0"/>
              </a:rPr>
              <a:t>organización de las elecciones en México antes de la creación del IFE (1917-1987)</a:t>
            </a:r>
            <a:endParaRPr lang="es-MX" dirty="0">
              <a:latin typeface="Arial" panose="020B0604020202020204" pitchFamily="34" charset="0"/>
              <a:cs typeface="Arial" panose="020B0604020202020204" pitchFamily="34" charset="0"/>
            </a:endParaRPr>
          </a:p>
          <a:p>
            <a:pPr algn="just"/>
            <a:r>
              <a:rPr lang="es-MX" b="1" dirty="0">
                <a:latin typeface="Arial" panose="020B0604020202020204" pitchFamily="34" charset="0"/>
                <a:cs typeface="Arial" panose="020B0604020202020204" pitchFamily="34" charset="0"/>
              </a:rPr>
              <a:t>1917:</a:t>
            </a:r>
            <a:r>
              <a:rPr lang="es-MX" dirty="0">
                <a:latin typeface="Arial" panose="020B0604020202020204" pitchFamily="34" charset="0"/>
                <a:cs typeface="Arial" panose="020B0604020202020204" pitchFamily="34" charset="0"/>
              </a:rPr>
              <a:t> La Constitución Política de los Estados Unidos Mexicanos, promulgada el 5 de febrero de ese año, instituye a la Junta Empadronadora, las Juntas Computadoras Locales y los Colegios Electorales como organismos encargados de organizar y calificar los procesos para elegir al Presidente de la República y los miembros del Congreso de la Unión.</a:t>
            </a:r>
          </a:p>
          <a:p>
            <a:endParaRPr lang="es-MX" dirty="0">
              <a:latin typeface="Arial" panose="020B0604020202020204" pitchFamily="34" charset="0"/>
              <a:cs typeface="Arial" panose="020B0604020202020204" pitchFamily="34" charset="0"/>
            </a:endParaRPr>
          </a:p>
        </p:txBody>
      </p:sp>
      <p:pic>
        <p:nvPicPr>
          <p:cNvPr id="2050" name="Picture 2" descr="Resultado de imagen para colegios electorales en mex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687" y="4180111"/>
            <a:ext cx="4468676" cy="23344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Constitucion Politica de 19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612" y="4008389"/>
            <a:ext cx="3278778" cy="267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741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74766"/>
            <a:ext cx="10363826" cy="5216433"/>
          </a:xfrm>
        </p:spPr>
        <p:txBody>
          <a:bodyPr>
            <a:normAutofit/>
          </a:bodyPr>
          <a:lstStyle/>
          <a:p>
            <a:pPr algn="just"/>
            <a:r>
              <a:rPr lang="es-MX" sz="1800" dirty="0">
                <a:latin typeface="Arial" panose="020B0604020202020204" pitchFamily="34" charset="0"/>
                <a:cs typeface="Arial" panose="020B0604020202020204" pitchFamily="34" charset="0"/>
              </a:rPr>
              <a:t>Fue hasta el 3 de junio de 1953, cuando se promulga la Ley Electoral del Estado </a:t>
            </a:r>
            <a:r>
              <a:rPr lang="es-MX" sz="1800" dirty="0" smtClean="0">
                <a:latin typeface="Arial" panose="020B0604020202020204" pitchFamily="34" charset="0"/>
                <a:cs typeface="Arial" panose="020B0604020202020204" pitchFamily="34" charset="0"/>
              </a:rPr>
              <a:t>de Tabasco </a:t>
            </a:r>
            <a:r>
              <a:rPr lang="es-MX" sz="1800" dirty="0">
                <a:latin typeface="Arial" panose="020B0604020202020204" pitchFamily="34" charset="0"/>
                <a:cs typeface="Arial" panose="020B0604020202020204" pitchFamily="34" charset="0"/>
              </a:rPr>
              <a:t>y se establecen los organismos electorales de la manera siguiente:</a:t>
            </a:r>
          </a:p>
          <a:p>
            <a:pPr algn="just"/>
            <a:r>
              <a:rPr lang="es-MX" sz="1600" i="1" dirty="0" smtClean="0">
                <a:latin typeface="Arial" panose="020B0604020202020204" pitchFamily="34" charset="0"/>
                <a:cs typeface="Arial" panose="020B0604020202020204" pitchFamily="34" charset="0"/>
              </a:rPr>
              <a:t>Comisión </a:t>
            </a:r>
            <a:r>
              <a:rPr lang="es-MX" sz="1600" i="1" dirty="0">
                <a:latin typeface="Arial" panose="020B0604020202020204" pitchFamily="34" charset="0"/>
                <a:cs typeface="Arial" panose="020B0604020202020204" pitchFamily="34" charset="0"/>
              </a:rPr>
              <a:t>General Electoral</a:t>
            </a:r>
          </a:p>
          <a:p>
            <a:pPr algn="just"/>
            <a:r>
              <a:rPr lang="es-MX" sz="1600" i="1" dirty="0" smtClean="0">
                <a:latin typeface="Arial" panose="020B0604020202020204" pitchFamily="34" charset="0"/>
                <a:cs typeface="Arial" panose="020B0604020202020204" pitchFamily="34" charset="0"/>
              </a:rPr>
              <a:t>Comités </a:t>
            </a:r>
            <a:r>
              <a:rPr lang="es-MX" sz="1600" i="1" dirty="0">
                <a:latin typeface="Arial" panose="020B0604020202020204" pitchFamily="34" charset="0"/>
                <a:cs typeface="Arial" panose="020B0604020202020204" pitchFamily="34" charset="0"/>
              </a:rPr>
              <a:t>Distritales Electorales</a:t>
            </a:r>
          </a:p>
          <a:p>
            <a:pPr algn="just"/>
            <a:r>
              <a:rPr lang="es-MX" sz="1600" i="1" dirty="0">
                <a:latin typeface="Arial" panose="020B0604020202020204" pitchFamily="34" charset="0"/>
                <a:cs typeface="Arial" panose="020B0604020202020204" pitchFamily="34" charset="0"/>
              </a:rPr>
              <a:t>Comisiones Municipales Electorales</a:t>
            </a:r>
          </a:p>
          <a:p>
            <a:pPr algn="just"/>
            <a:r>
              <a:rPr lang="es-MX" sz="1600" i="1" dirty="0" smtClean="0">
                <a:latin typeface="Arial" panose="020B0604020202020204" pitchFamily="34" charset="0"/>
                <a:cs typeface="Arial" panose="020B0604020202020204" pitchFamily="34" charset="0"/>
              </a:rPr>
              <a:t>Mesas </a:t>
            </a:r>
            <a:r>
              <a:rPr lang="es-MX" sz="1600" i="1" dirty="0">
                <a:latin typeface="Arial" panose="020B0604020202020204" pitchFamily="34" charset="0"/>
                <a:cs typeface="Arial" panose="020B0604020202020204" pitchFamily="34" charset="0"/>
              </a:rPr>
              <a:t>Directivas de Casillas Electorales, y</a:t>
            </a:r>
          </a:p>
          <a:p>
            <a:pPr marL="0" indent="0" algn="just">
              <a:buNone/>
            </a:pPr>
            <a:r>
              <a:rPr lang="es-MX" sz="1800" i="1" dirty="0">
                <a:latin typeface="Arial" panose="020B0604020202020204" pitchFamily="34" charset="0"/>
                <a:cs typeface="Arial" panose="020B0604020202020204" pitchFamily="34" charset="0"/>
              </a:rPr>
              <a:t> </a:t>
            </a:r>
          </a:p>
          <a:p>
            <a:endParaRPr lang="es-MX" dirty="0"/>
          </a:p>
        </p:txBody>
      </p:sp>
      <p:pic>
        <p:nvPicPr>
          <p:cNvPr id="2050" name="Picture 2" descr="Resultado de imagen para Comision General Electora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577" y="3332284"/>
            <a:ext cx="9102724" cy="3279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730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13806"/>
            <a:ext cx="10363826" cy="5277393"/>
          </a:xfrm>
        </p:spPr>
        <p:txBody>
          <a:bodyPr/>
          <a:lstStyle/>
          <a:p>
            <a:pPr algn="just"/>
            <a:r>
              <a:rPr lang="es-MX" dirty="0">
                <a:latin typeface="Arial" panose="020B0604020202020204" pitchFamily="34" charset="0"/>
                <a:cs typeface="Arial" panose="020B0604020202020204" pitchFamily="34" charset="0"/>
              </a:rPr>
              <a:t>Registro General de Ciudadanos Los avances democráticos durante la década de los años 60s tuvieron un significativo avance cuando en 1973 se creó la Comisión Federal Electoral en cuya conformación participaban, con voz y voto, todos los partidos registrados. Ese mismo año el Registro Nacional de Electores se volvió una entidad autónoma.</a:t>
            </a:r>
          </a:p>
          <a:p>
            <a:endParaRPr lang="es-MX" dirty="0"/>
          </a:p>
        </p:txBody>
      </p:sp>
      <p:pic>
        <p:nvPicPr>
          <p:cNvPr id="3074" name="Picture 2" descr="Resultado de imagen para Registro Nacional de Electores  en Mex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44" y="2769324"/>
            <a:ext cx="5277116" cy="314039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COMISION FEDERAL ELECTO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914" y="4670852"/>
            <a:ext cx="3483428" cy="152400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sultado de imagen para COMISION FEDERAL ELECTOR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5137" y="2769324"/>
            <a:ext cx="5139485" cy="178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293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44138"/>
            <a:ext cx="10363826" cy="5347062"/>
          </a:xfrm>
        </p:spPr>
        <p:txBody>
          <a:bodyPr>
            <a:normAutofit/>
          </a:bodyPr>
          <a:lstStyle/>
          <a:p>
            <a:pPr algn="just"/>
            <a:r>
              <a:rPr lang="es-MX" dirty="0">
                <a:latin typeface="Arial" panose="020B0604020202020204" pitchFamily="34" charset="0"/>
                <a:cs typeface="Arial" panose="020B0604020202020204" pitchFamily="34" charset="0"/>
              </a:rPr>
              <a:t>El 28 de noviembre de 1975, se reformó dicha Ley, cuya publicación fue hecha en </a:t>
            </a:r>
            <a:r>
              <a:rPr lang="es-MX" dirty="0" smtClean="0">
                <a:latin typeface="Arial" panose="020B0604020202020204" pitchFamily="34" charset="0"/>
                <a:cs typeface="Arial" panose="020B0604020202020204" pitchFamily="34" charset="0"/>
              </a:rPr>
              <a:t>el Periódico </a:t>
            </a:r>
            <a:r>
              <a:rPr lang="es-MX" dirty="0">
                <a:latin typeface="Arial" panose="020B0604020202020204" pitchFamily="34" charset="0"/>
                <a:cs typeface="Arial" panose="020B0604020202020204" pitchFamily="34" charset="0"/>
              </a:rPr>
              <a:t>Oficial del 3 de abril de 1976</a:t>
            </a:r>
            <a:r>
              <a:rPr lang="es-MX" dirty="0" smtClean="0">
                <a:latin typeface="Arial" panose="020B0604020202020204" pitchFamily="34" charset="0"/>
                <a:cs typeface="Arial" panose="020B0604020202020204" pitchFamily="34" charset="0"/>
              </a:rPr>
              <a:t>. En </a:t>
            </a:r>
            <a:r>
              <a:rPr lang="es-MX" dirty="0">
                <a:latin typeface="Arial" panose="020B0604020202020204" pitchFamily="34" charset="0"/>
                <a:cs typeface="Arial" panose="020B0604020202020204" pitchFamily="34" charset="0"/>
              </a:rPr>
              <a:t>estas reformas se reglamenta la participación de los Partidos Políticos, la </a:t>
            </a:r>
            <a:r>
              <a:rPr lang="es-MX" dirty="0" smtClean="0">
                <a:latin typeface="Arial" panose="020B0604020202020204" pitchFamily="34" charset="0"/>
                <a:cs typeface="Arial" panose="020B0604020202020204" pitchFamily="34" charset="0"/>
              </a:rPr>
              <a:t>organización de </a:t>
            </a:r>
            <a:r>
              <a:rPr lang="es-MX" dirty="0">
                <a:latin typeface="Arial" panose="020B0604020202020204" pitchFamily="34" charset="0"/>
                <a:cs typeface="Arial" panose="020B0604020202020204" pitchFamily="34" charset="0"/>
              </a:rPr>
              <a:t>los organismos electorales quedó de la manera siguiente:</a:t>
            </a:r>
          </a:p>
          <a:p>
            <a:pPr algn="just"/>
            <a:r>
              <a:rPr lang="es-MX" sz="1800" i="1" dirty="0" smtClean="0">
                <a:latin typeface="Arial" panose="020B0604020202020204" pitchFamily="34" charset="0"/>
                <a:cs typeface="Arial" panose="020B0604020202020204" pitchFamily="34" charset="0"/>
              </a:rPr>
              <a:t>Comisionado </a:t>
            </a:r>
            <a:r>
              <a:rPr lang="es-MX" sz="1800" i="1" dirty="0">
                <a:latin typeface="Arial" panose="020B0604020202020204" pitchFamily="34" charset="0"/>
                <a:cs typeface="Arial" panose="020B0604020202020204" pitchFamily="34" charset="0"/>
              </a:rPr>
              <a:t>del Poder Ejecutivo quien era el Secretario General de Gobierno;</a:t>
            </a:r>
          </a:p>
          <a:p>
            <a:pPr algn="just"/>
            <a:r>
              <a:rPr lang="es-MX" sz="1800" i="1" dirty="0" smtClean="0">
                <a:latin typeface="Arial" panose="020B0604020202020204" pitchFamily="34" charset="0"/>
                <a:cs typeface="Arial" panose="020B0604020202020204" pitchFamily="34" charset="0"/>
              </a:rPr>
              <a:t>Uno </a:t>
            </a:r>
            <a:r>
              <a:rPr lang="es-MX" sz="1800" i="1" dirty="0">
                <a:latin typeface="Arial" panose="020B0604020202020204" pitchFamily="34" charset="0"/>
                <a:cs typeface="Arial" panose="020B0604020202020204" pitchFamily="34" charset="0"/>
              </a:rPr>
              <a:t>del Poder Legislativo, y</a:t>
            </a:r>
          </a:p>
          <a:p>
            <a:pPr algn="just"/>
            <a:r>
              <a:rPr lang="es-MX" sz="1800" i="1" dirty="0" smtClean="0">
                <a:latin typeface="Arial" panose="020B0604020202020204" pitchFamily="34" charset="0"/>
                <a:cs typeface="Arial" panose="020B0604020202020204" pitchFamily="34" charset="0"/>
              </a:rPr>
              <a:t>Dos </a:t>
            </a:r>
            <a:r>
              <a:rPr lang="es-MX" sz="1800" i="1" dirty="0">
                <a:latin typeface="Arial" panose="020B0604020202020204" pitchFamily="34" charset="0"/>
                <a:cs typeface="Arial" panose="020B0604020202020204" pitchFamily="34" charset="0"/>
              </a:rPr>
              <a:t>representantes de los Partidos Políticos, que tuvieron mayor número </a:t>
            </a:r>
            <a:r>
              <a:rPr lang="es-MX" sz="1800" i="1" dirty="0" smtClean="0">
                <a:latin typeface="Arial" panose="020B0604020202020204" pitchFamily="34" charset="0"/>
                <a:cs typeface="Arial" panose="020B0604020202020204" pitchFamily="34" charset="0"/>
              </a:rPr>
              <a:t>de asociados</a:t>
            </a:r>
            <a:r>
              <a:rPr lang="es-MX" sz="1800" i="1" dirty="0">
                <a:latin typeface="Arial" panose="020B0604020202020204" pitchFamily="34" charset="0"/>
                <a:cs typeface="Arial" panose="020B0604020202020204" pitchFamily="34" charset="0"/>
              </a:rPr>
              <a:t>.</a:t>
            </a:r>
          </a:p>
          <a:p>
            <a:endParaRPr lang="es-MX" sz="1800" i="1" dirty="0"/>
          </a:p>
        </p:txBody>
      </p:sp>
    </p:spTree>
    <p:extLst>
      <p:ext uri="{BB962C8B-B14F-4D97-AF65-F5344CB8AC3E}">
        <p14:creationId xmlns:p14="http://schemas.microsoft.com/office/powerpoint/2010/main" val="1458299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83326"/>
            <a:ext cx="10363826" cy="5307873"/>
          </a:xfrm>
        </p:spPr>
        <p:txBody>
          <a:bodyPr>
            <a:normAutofit/>
          </a:bodyPr>
          <a:lstStyle/>
          <a:p>
            <a:pPr algn="just"/>
            <a:r>
              <a:rPr lang="es-MX" dirty="0">
                <a:latin typeface="Arial" panose="020B0604020202020204" pitchFamily="34" charset="0"/>
                <a:cs typeface="Arial" panose="020B0604020202020204" pitchFamily="34" charset="0"/>
              </a:rPr>
              <a:t>El 24 de marzo de 1979, se publicó la Ley de Organizaciones Políticas y </a:t>
            </a:r>
            <a:r>
              <a:rPr lang="es-MX" dirty="0" smtClean="0">
                <a:latin typeface="Arial" panose="020B0604020202020204" pitchFamily="34" charset="0"/>
                <a:cs typeface="Arial" panose="020B0604020202020204" pitchFamily="34" charset="0"/>
              </a:rPr>
              <a:t>Procesos Electorales </a:t>
            </a:r>
            <a:r>
              <a:rPr lang="es-MX" dirty="0">
                <a:latin typeface="Arial" panose="020B0604020202020204" pitchFamily="34" charset="0"/>
                <a:cs typeface="Arial" panose="020B0604020202020204" pitchFamily="34" charset="0"/>
              </a:rPr>
              <a:t>del Estado de Tabasco. En esta Ley la estructura de los organismos </a:t>
            </a:r>
            <a:r>
              <a:rPr lang="es-MX" dirty="0" smtClean="0">
                <a:latin typeface="Arial" panose="020B0604020202020204" pitchFamily="34" charset="0"/>
                <a:cs typeface="Arial" panose="020B0604020202020204" pitchFamily="34" charset="0"/>
              </a:rPr>
              <a:t>electorales era </a:t>
            </a:r>
            <a:r>
              <a:rPr lang="es-MX" dirty="0">
                <a:latin typeface="Arial" panose="020B0604020202020204" pitchFamily="34" charset="0"/>
                <a:cs typeface="Arial" panose="020B0604020202020204" pitchFamily="34" charset="0"/>
              </a:rPr>
              <a:t>la siguiente:</a:t>
            </a:r>
          </a:p>
          <a:p>
            <a:pPr algn="just"/>
            <a:r>
              <a:rPr lang="es-MX" sz="1800" i="1" dirty="0" smtClean="0">
                <a:latin typeface="Arial" panose="020B0604020202020204" pitchFamily="34" charset="0"/>
                <a:cs typeface="Arial" panose="020B0604020202020204" pitchFamily="34" charset="0"/>
              </a:rPr>
              <a:t>Comisión </a:t>
            </a:r>
            <a:r>
              <a:rPr lang="es-MX" sz="1800" i="1" dirty="0">
                <a:latin typeface="Arial" panose="020B0604020202020204" pitchFamily="34" charset="0"/>
                <a:cs typeface="Arial" panose="020B0604020202020204" pitchFamily="34" charset="0"/>
              </a:rPr>
              <a:t>Estatal Electoral</a:t>
            </a:r>
          </a:p>
          <a:p>
            <a:pPr algn="just"/>
            <a:r>
              <a:rPr lang="es-MX" sz="1800" i="1" dirty="0" smtClean="0">
                <a:latin typeface="Arial" panose="020B0604020202020204" pitchFamily="34" charset="0"/>
                <a:cs typeface="Arial" panose="020B0604020202020204" pitchFamily="34" charset="0"/>
              </a:rPr>
              <a:t>Comités </a:t>
            </a:r>
            <a:r>
              <a:rPr lang="es-MX" sz="1800" i="1" dirty="0">
                <a:latin typeface="Arial" panose="020B0604020202020204" pitchFamily="34" charset="0"/>
                <a:cs typeface="Arial" panose="020B0604020202020204" pitchFamily="34" charset="0"/>
              </a:rPr>
              <a:t>Distritales y Municipales</a:t>
            </a:r>
          </a:p>
          <a:p>
            <a:pPr algn="just"/>
            <a:r>
              <a:rPr lang="es-MX" sz="1800" i="1" dirty="0" smtClean="0">
                <a:latin typeface="Arial" panose="020B0604020202020204" pitchFamily="34" charset="0"/>
                <a:cs typeface="Arial" panose="020B0604020202020204" pitchFamily="34" charset="0"/>
              </a:rPr>
              <a:t>Mesas </a:t>
            </a:r>
            <a:r>
              <a:rPr lang="es-MX" sz="1800" i="1" dirty="0">
                <a:latin typeface="Arial" panose="020B0604020202020204" pitchFamily="34" charset="0"/>
                <a:cs typeface="Arial" panose="020B0604020202020204" pitchFamily="34" charset="0"/>
              </a:rPr>
              <a:t>Directivas de Casillas</a:t>
            </a:r>
          </a:p>
          <a:p>
            <a:pPr algn="just"/>
            <a:endParaRPr lang="es-MX" sz="1800" i="1" dirty="0">
              <a:latin typeface="Arial" panose="020B0604020202020204" pitchFamily="34" charset="0"/>
              <a:cs typeface="Arial" panose="020B0604020202020204" pitchFamily="34" charset="0"/>
            </a:endParaRPr>
          </a:p>
        </p:txBody>
      </p:sp>
      <p:pic>
        <p:nvPicPr>
          <p:cNvPr id="4098" name="Picture 2" descr="Resultado de imagen para ley de organizaciones políticas y procesos electorales (lop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207" y="3230881"/>
            <a:ext cx="5059177" cy="25603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Comisión Estatal Electoral de Tabas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234" y="1993946"/>
            <a:ext cx="2707186" cy="178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383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74766"/>
            <a:ext cx="10363826" cy="5216433"/>
          </a:xfrm>
        </p:spPr>
        <p:txBody>
          <a:bodyPr>
            <a:normAutofit/>
          </a:bodyPr>
          <a:lstStyle/>
          <a:p>
            <a:pPr algn="just"/>
            <a:r>
              <a:rPr lang="es-MX" dirty="0">
                <a:latin typeface="Arial" panose="020B0604020202020204" pitchFamily="34" charset="0"/>
                <a:cs typeface="Arial" panose="020B0604020202020204" pitchFamily="34" charset="0"/>
              </a:rPr>
              <a:t>Luego del proceso federal electoral de 1976 donde tan solo participo un </a:t>
            </a:r>
            <a:r>
              <a:rPr lang="es-MX" dirty="0" smtClean="0">
                <a:latin typeface="Arial" panose="020B0604020202020204" pitchFamily="34" charset="0"/>
                <a:cs typeface="Arial" panose="020B0604020202020204" pitchFamily="34" charset="0"/>
              </a:rPr>
              <a:t>candidato para </a:t>
            </a:r>
            <a:r>
              <a:rPr lang="es-MX" dirty="0">
                <a:latin typeface="Arial" panose="020B0604020202020204" pitchFamily="34" charset="0"/>
                <a:cs typeface="Arial" panose="020B0604020202020204" pitchFamily="34" charset="0"/>
              </a:rPr>
              <a:t>la elección de Presidente de la República el Lic. José López </a:t>
            </a:r>
            <a:r>
              <a:rPr lang="es-MX" dirty="0" smtClean="0">
                <a:latin typeface="Arial" panose="020B0604020202020204" pitchFamily="34" charset="0"/>
                <a:cs typeface="Arial" panose="020B0604020202020204" pitchFamily="34" charset="0"/>
              </a:rPr>
              <a:t>Portillo, fue </a:t>
            </a:r>
            <a:r>
              <a:rPr lang="es-MX" dirty="0">
                <a:latin typeface="Arial" panose="020B0604020202020204" pitchFamily="34" charset="0"/>
                <a:cs typeface="Arial" panose="020B0604020202020204" pitchFamily="34" charset="0"/>
              </a:rPr>
              <a:t>necesaria una evolución legal en materia de política </a:t>
            </a:r>
            <a:r>
              <a:rPr lang="es-MX" dirty="0" smtClean="0">
                <a:latin typeface="Arial" panose="020B0604020202020204" pitchFamily="34" charset="0"/>
                <a:cs typeface="Arial" panose="020B0604020202020204" pitchFamily="34" charset="0"/>
              </a:rPr>
              <a:t>electoral, </a:t>
            </a:r>
            <a:r>
              <a:rPr lang="es-MX" dirty="0">
                <a:latin typeface="Arial" panose="020B0604020202020204" pitchFamily="34" charset="0"/>
                <a:cs typeface="Arial" panose="020B0604020202020204" pitchFamily="34" charset="0"/>
              </a:rPr>
              <a:t>por </a:t>
            </a:r>
            <a:r>
              <a:rPr lang="es-MX" dirty="0" smtClean="0">
                <a:latin typeface="Arial" panose="020B0604020202020204" pitchFamily="34" charset="0"/>
                <a:cs typeface="Arial" panose="020B0604020202020204" pitchFamily="34" charset="0"/>
              </a:rPr>
              <a:t>ello </a:t>
            </a:r>
            <a:r>
              <a:rPr lang="es-MX" dirty="0">
                <a:latin typeface="Arial" panose="020B0604020202020204" pitchFamily="34" charset="0"/>
                <a:cs typeface="Arial" panose="020B0604020202020204" pitchFamily="34" charset="0"/>
              </a:rPr>
              <a:t>en 1977, se expidió la Ley de Organizaciones Políticas y Procesos Electorales (LOPPE),cuya principal aportación fue la de permitir el ingreso a la vida institucional de fuerzas </a:t>
            </a:r>
            <a:r>
              <a:rPr lang="es-MX" dirty="0" smtClean="0">
                <a:latin typeface="Arial" panose="020B0604020202020204" pitchFamily="34" charset="0"/>
                <a:cs typeface="Arial" panose="020B0604020202020204" pitchFamily="34" charset="0"/>
              </a:rPr>
              <a:t>políticas antes </a:t>
            </a:r>
            <a:r>
              <a:rPr lang="es-MX" dirty="0">
                <a:latin typeface="Arial" panose="020B0604020202020204" pitchFamily="34" charset="0"/>
                <a:cs typeface="Arial" panose="020B0604020202020204" pitchFamily="34" charset="0"/>
              </a:rPr>
              <a:t>“proscritas” y </a:t>
            </a:r>
            <a:r>
              <a:rPr lang="es-MX" dirty="0" smtClean="0">
                <a:latin typeface="Arial" panose="020B0604020202020204" pitchFamily="34" charset="0"/>
                <a:cs typeface="Arial" panose="020B0604020202020204" pitchFamily="34" charset="0"/>
              </a:rPr>
              <a:t>propició </a:t>
            </a:r>
            <a:r>
              <a:rPr lang="es-MX" dirty="0">
                <a:latin typeface="Arial" panose="020B0604020202020204" pitchFamily="34" charset="0"/>
                <a:cs typeface="Arial" panose="020B0604020202020204" pitchFamily="34" charset="0"/>
              </a:rPr>
              <a:t>su representación en los órganos legislativos. La LOPPE </a:t>
            </a:r>
            <a:r>
              <a:rPr lang="es-MX" dirty="0" smtClean="0">
                <a:latin typeface="Arial" panose="020B0604020202020204" pitchFamily="34" charset="0"/>
                <a:cs typeface="Arial" panose="020B0604020202020204" pitchFamily="34" charset="0"/>
              </a:rPr>
              <a:t>modificó la </a:t>
            </a:r>
            <a:r>
              <a:rPr lang="es-MX" dirty="0">
                <a:latin typeface="Arial" panose="020B0604020202020204" pitchFamily="34" charset="0"/>
                <a:cs typeface="Arial" panose="020B0604020202020204" pitchFamily="34" charset="0"/>
              </a:rPr>
              <a:t>integración de la Comisión Federal Electoral y permitió la participación de los </a:t>
            </a:r>
            <a:r>
              <a:rPr lang="es-MX" dirty="0" smtClean="0">
                <a:latin typeface="Arial" panose="020B0604020202020204" pitchFamily="34" charset="0"/>
                <a:cs typeface="Arial" panose="020B0604020202020204" pitchFamily="34" charset="0"/>
              </a:rPr>
              <a:t>partidos políticos </a:t>
            </a:r>
            <a:r>
              <a:rPr lang="es-MX" dirty="0">
                <a:latin typeface="Arial" panose="020B0604020202020204" pitchFamily="34" charset="0"/>
                <a:cs typeface="Arial" panose="020B0604020202020204" pitchFamily="34" charset="0"/>
              </a:rPr>
              <a:t>registrados</a:t>
            </a:r>
          </a:p>
          <a:p>
            <a:pPr algn="just"/>
            <a:endParaRPr lang="es-MX" dirty="0">
              <a:latin typeface="Arial" panose="020B0604020202020204" pitchFamily="34" charset="0"/>
              <a:cs typeface="Arial" panose="020B0604020202020204" pitchFamily="34" charset="0"/>
            </a:endParaRPr>
          </a:p>
        </p:txBody>
      </p:sp>
      <p:pic>
        <p:nvPicPr>
          <p:cNvPr id="5122" name="Picture 2" descr="Resultado de imagen para ley de organizaciones politicas y procesos electorales 19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4011" y="4380412"/>
            <a:ext cx="4319452" cy="197684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ley de organizaciones politicas y procesos electorales 19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448" y="4458789"/>
            <a:ext cx="4320631" cy="2054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96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818606"/>
            <a:ext cx="10363826" cy="4972593"/>
          </a:xfrm>
        </p:spPr>
        <p:txBody>
          <a:bodyPr/>
          <a:lstStyle/>
          <a:p>
            <a:pPr algn="just"/>
            <a:r>
              <a:rPr lang="es-MX" dirty="0">
                <a:latin typeface="Arial" panose="020B0604020202020204" pitchFamily="34" charset="0"/>
                <a:cs typeface="Arial" panose="020B0604020202020204" pitchFamily="34" charset="0"/>
              </a:rPr>
              <a:t>ya fuere bajo la figura de registro condicionado o definitivo en igualdad de condiciones; de este modo la Comisión quedó conformada por el Secretario de Gobernación, un representante por cada una de las cámaras legislativas, un representante de cada partido político con registro y un notario público.</a:t>
            </a:r>
          </a:p>
          <a:p>
            <a:endParaRPr lang="es-MX" dirty="0"/>
          </a:p>
        </p:txBody>
      </p:sp>
      <p:pic>
        <p:nvPicPr>
          <p:cNvPr id="6146" name="Picture 2" descr="Resultado de imagen para COMISIÓN FEDERAL ELECTO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187" y="3115494"/>
            <a:ext cx="2835690" cy="214476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para INTEGRACION DE LA COMISION FEDERAL ELECTO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246" y="2957579"/>
            <a:ext cx="4640826" cy="246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95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352698"/>
            <a:ext cx="10363826" cy="5438502"/>
          </a:xfrm>
        </p:spPr>
        <p:txBody>
          <a:bodyPr/>
          <a:lstStyle/>
          <a:p>
            <a:pPr algn="just"/>
            <a:r>
              <a:rPr lang="es-MX" dirty="0">
                <a:latin typeface="Arial" panose="020B0604020202020204" pitchFamily="34" charset="0"/>
                <a:cs typeface="Arial" panose="020B0604020202020204" pitchFamily="34" charset="0"/>
              </a:rPr>
              <a:t>Durante la década de los años 80s y específicamente en el periodo presidencial </a:t>
            </a:r>
            <a:r>
              <a:rPr lang="es-MX" dirty="0" smtClean="0">
                <a:latin typeface="Arial" panose="020B0604020202020204" pitchFamily="34" charset="0"/>
                <a:cs typeface="Arial" panose="020B0604020202020204" pitchFamily="34" charset="0"/>
              </a:rPr>
              <a:t>de Miguel </a:t>
            </a:r>
            <a:r>
              <a:rPr lang="es-MX" dirty="0">
                <a:latin typeface="Arial" panose="020B0604020202020204" pitchFamily="34" charset="0"/>
                <a:cs typeface="Arial" panose="020B0604020202020204" pitchFamily="34" charset="0"/>
              </a:rPr>
              <a:t>de la Madrid luego de trágicos sucesos acaecidos por los sismos en septiembre </a:t>
            </a:r>
            <a:r>
              <a:rPr lang="es-MX" dirty="0" smtClean="0">
                <a:latin typeface="Arial" panose="020B0604020202020204" pitchFamily="34" charset="0"/>
                <a:cs typeface="Arial" panose="020B0604020202020204" pitchFamily="34" charset="0"/>
              </a:rPr>
              <a:t>de1985, </a:t>
            </a:r>
            <a:r>
              <a:rPr lang="es-MX" dirty="0">
                <a:latin typeface="Arial" panose="020B0604020202020204" pitchFamily="34" charset="0"/>
                <a:cs typeface="Arial" panose="020B0604020202020204" pitchFamily="34" charset="0"/>
              </a:rPr>
              <a:t>los partidos y organizaciones políticas se verán rebasados por la llamada </a:t>
            </a:r>
            <a:r>
              <a:rPr lang="es-MX" dirty="0" smtClean="0">
                <a:latin typeface="Arial" panose="020B0604020202020204" pitchFamily="34" charset="0"/>
                <a:cs typeface="Arial" panose="020B0604020202020204" pitchFamily="34" charset="0"/>
              </a:rPr>
              <a:t>sociedad civil</a:t>
            </a:r>
            <a:r>
              <a:rPr lang="es-MX" dirty="0">
                <a:latin typeface="Arial" panose="020B0604020202020204" pitchFamily="34" charset="0"/>
                <a:cs typeface="Arial" panose="020B0604020202020204" pitchFamily="34" charset="0"/>
              </a:rPr>
              <a:t>; finalizando con ello el periodo de partido </a:t>
            </a:r>
            <a:r>
              <a:rPr lang="es-MX" dirty="0" smtClean="0">
                <a:latin typeface="Arial" panose="020B0604020202020204" pitchFamily="34" charset="0"/>
                <a:cs typeface="Arial" panose="020B0604020202020204" pitchFamily="34" charset="0"/>
              </a:rPr>
              <a:t>hegemónico.</a:t>
            </a:r>
            <a:r>
              <a:rPr lang="es-MX" dirty="0">
                <a:latin typeface="Arial" panose="020B0604020202020204" pitchFamily="34" charset="0"/>
                <a:cs typeface="Arial" panose="020B0604020202020204" pitchFamily="34" charset="0"/>
              </a:rPr>
              <a:t> Ante tal presión popular y política, el gobierno emprendió, ajustes en el código y </a:t>
            </a:r>
            <a:r>
              <a:rPr lang="es-MX" dirty="0" smtClean="0">
                <a:latin typeface="Arial" panose="020B0604020202020204" pitchFamily="34" charset="0"/>
                <a:cs typeface="Arial" panose="020B0604020202020204" pitchFamily="34" charset="0"/>
              </a:rPr>
              <a:t>los organismos </a:t>
            </a:r>
            <a:r>
              <a:rPr lang="es-MX" dirty="0">
                <a:latin typeface="Arial" panose="020B0604020202020204" pitchFamily="34" charset="0"/>
                <a:cs typeface="Arial" panose="020B0604020202020204" pitchFamily="34" charset="0"/>
              </a:rPr>
              <a:t>electorales, con la esperanza de una transición pacífica a la democracia y </a:t>
            </a:r>
            <a:r>
              <a:rPr lang="es-MX" dirty="0" smtClean="0">
                <a:latin typeface="Arial" panose="020B0604020202020204" pitchFamily="34" charset="0"/>
                <a:cs typeface="Arial" panose="020B0604020202020204" pitchFamily="34" charset="0"/>
              </a:rPr>
              <a:t>así hacer </a:t>
            </a:r>
            <a:r>
              <a:rPr lang="es-MX" dirty="0">
                <a:latin typeface="Arial" panose="020B0604020202020204" pitchFamily="34" charset="0"/>
                <a:cs typeface="Arial" panose="020B0604020202020204" pitchFamily="34" charset="0"/>
              </a:rPr>
              <a:t>cumplir las </a:t>
            </a:r>
            <a:r>
              <a:rPr lang="es-MX" dirty="0" smtClean="0">
                <a:latin typeface="Arial" panose="020B0604020202020204" pitchFamily="34" charset="0"/>
                <a:cs typeface="Arial" panose="020B0604020202020204" pitchFamily="34" charset="0"/>
              </a:rPr>
              <a:t>promesa </a:t>
            </a:r>
            <a:r>
              <a:rPr lang="es-MX" dirty="0">
                <a:latin typeface="Arial" panose="020B0604020202020204" pitchFamily="34" charset="0"/>
                <a:cs typeface="Arial" panose="020B0604020202020204" pitchFamily="34" charset="0"/>
              </a:rPr>
              <a:t>de campaña que ofrecían no sólo mejorar las leyes </a:t>
            </a:r>
            <a:r>
              <a:rPr lang="es-MX" dirty="0" smtClean="0">
                <a:latin typeface="Arial" panose="020B0604020202020204" pitchFamily="34" charset="0"/>
                <a:cs typeface="Arial" panose="020B0604020202020204" pitchFamily="34" charset="0"/>
              </a:rPr>
              <a:t>electorales sino </a:t>
            </a:r>
            <a:r>
              <a:rPr lang="es-MX" dirty="0">
                <a:latin typeface="Arial" panose="020B0604020202020204" pitchFamily="34" charset="0"/>
                <a:cs typeface="Arial" panose="020B0604020202020204" pitchFamily="34" charset="0"/>
              </a:rPr>
              <a:t>fomentar la democracia de una forma integral.</a:t>
            </a:r>
          </a:p>
        </p:txBody>
      </p:sp>
      <p:pic>
        <p:nvPicPr>
          <p:cNvPr id="8194" name="Picture 2" descr="Resultado de imagen para PERIODO ELECTORAL DE MIGUEL DE LA MADRID 19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613" y="4463845"/>
            <a:ext cx="3451122" cy="172064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sultado de imagen para PERIODO ELECTORAL DE MIGUEL DE LA MADRID 19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310" y="4141840"/>
            <a:ext cx="4809715" cy="204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263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70264"/>
            <a:ext cx="10363826" cy="5320936"/>
          </a:xfrm>
        </p:spPr>
        <p:txBody>
          <a:bodyPr>
            <a:normAutofit/>
          </a:bodyPr>
          <a:lstStyle/>
          <a:p>
            <a:pPr marL="0" indent="0" algn="just">
              <a:buNone/>
            </a:pPr>
            <a:r>
              <a:rPr lang="es-MX" sz="1900" dirty="0" smtClean="0">
                <a:latin typeface="Arial" panose="020B0604020202020204" pitchFamily="34" charset="0"/>
                <a:cs typeface="Arial" panose="020B0604020202020204" pitchFamily="34" charset="0"/>
              </a:rPr>
              <a:t>Hacia</a:t>
            </a:r>
            <a:r>
              <a:rPr lang="es-MX" sz="1900" dirty="0">
                <a:latin typeface="Arial" panose="020B0604020202020204" pitchFamily="34" charset="0"/>
                <a:cs typeface="Arial" panose="020B0604020202020204" pitchFamily="34" charset="0"/>
              </a:rPr>
              <a:t> el 15 de diciembre de 1986 el H. Congreso de la Unión publico varias </a:t>
            </a:r>
            <a:r>
              <a:rPr lang="es-MX" sz="1900" dirty="0" smtClean="0">
                <a:latin typeface="Arial" panose="020B0604020202020204" pitchFamily="34" charset="0"/>
                <a:cs typeface="Arial" panose="020B0604020202020204" pitchFamily="34" charset="0"/>
              </a:rPr>
              <a:t>reformas constitucionales </a:t>
            </a:r>
            <a:r>
              <a:rPr lang="es-MX" sz="1900" dirty="0">
                <a:latin typeface="Arial" panose="020B0604020202020204" pitchFamily="34" charset="0"/>
                <a:cs typeface="Arial" panose="020B0604020202020204" pitchFamily="34" charset="0"/>
              </a:rPr>
              <a:t>que integraron la </a:t>
            </a:r>
            <a:r>
              <a:rPr lang="es-MX" sz="1900" dirty="0" smtClean="0">
                <a:latin typeface="Arial" panose="020B0604020202020204" pitchFamily="34" charset="0"/>
                <a:cs typeface="Arial" panose="020B0604020202020204" pitchFamily="34" charset="0"/>
              </a:rPr>
              <a:t>denominada “Renovación </a:t>
            </a:r>
            <a:r>
              <a:rPr lang="es-MX" sz="1900" dirty="0">
                <a:latin typeface="Arial" panose="020B0604020202020204" pitchFamily="34" charset="0"/>
                <a:cs typeface="Arial" panose="020B0604020202020204" pitchFamily="34" charset="0"/>
              </a:rPr>
              <a:t>Política </a:t>
            </a:r>
            <a:r>
              <a:rPr lang="es-MX" sz="1900" dirty="0" smtClean="0">
                <a:latin typeface="Arial" panose="020B0604020202020204" pitchFamily="34" charset="0"/>
                <a:cs typeface="Arial" panose="020B0604020202020204" pitchFamily="34" charset="0"/>
              </a:rPr>
              <a:t>Electoral,  cuyas características</a:t>
            </a:r>
            <a:r>
              <a:rPr lang="es-MX" sz="1900" dirty="0">
                <a:latin typeface="Arial" panose="020B0604020202020204" pitchFamily="34" charset="0"/>
                <a:cs typeface="Arial" panose="020B0604020202020204" pitchFamily="34" charset="0"/>
              </a:rPr>
              <a:t> más relevantes </a:t>
            </a:r>
            <a:r>
              <a:rPr lang="es-MX" sz="1900" dirty="0" smtClean="0">
                <a:latin typeface="Arial" panose="020B0604020202020204" pitchFamily="34" charset="0"/>
                <a:cs typeface="Arial" panose="020B0604020202020204" pitchFamily="34" charset="0"/>
              </a:rPr>
              <a:t>fueron la</a:t>
            </a:r>
            <a:r>
              <a:rPr lang="es-MX" sz="1900" dirty="0">
                <a:latin typeface="Arial" panose="020B0604020202020204" pitchFamily="34" charset="0"/>
                <a:cs typeface="Arial" panose="020B0604020202020204" pitchFamily="34" charset="0"/>
              </a:rPr>
              <a:t> conservación de la </a:t>
            </a:r>
            <a:r>
              <a:rPr lang="es-MX" sz="1900" dirty="0" smtClean="0">
                <a:latin typeface="Arial" panose="020B0604020202020204" pitchFamily="34" charset="0"/>
                <a:cs typeface="Arial" panose="020B0604020202020204" pitchFamily="34" charset="0"/>
              </a:rPr>
              <a:t>potestad</a:t>
            </a:r>
            <a:r>
              <a:rPr lang="es-MX" sz="1900" dirty="0">
                <a:latin typeface="Arial" panose="020B0604020202020204" pitchFamily="34" charset="0"/>
                <a:cs typeface="Arial" panose="020B0604020202020204" pitchFamily="34" charset="0"/>
              </a:rPr>
              <a:t> del gobierno </a:t>
            </a:r>
            <a:r>
              <a:rPr lang="es-MX" sz="1900" dirty="0" smtClean="0">
                <a:latin typeface="Arial" panose="020B0604020202020204" pitchFamily="34" charset="0"/>
                <a:cs typeface="Arial" panose="020B0604020202020204" pitchFamily="34" charset="0"/>
              </a:rPr>
              <a:t>federal para </a:t>
            </a:r>
            <a:r>
              <a:rPr lang="es-MX" sz="1900" dirty="0">
                <a:latin typeface="Arial" panose="020B0604020202020204" pitchFamily="34" charset="0"/>
                <a:cs typeface="Arial" panose="020B0604020202020204" pitchFamily="34" charset="0"/>
              </a:rPr>
              <a:t>continuar con la preparación, desarrollo, vigilancia y calificación de los </a:t>
            </a:r>
            <a:r>
              <a:rPr lang="es-MX" sz="1900" dirty="0" smtClean="0">
                <a:latin typeface="Arial" panose="020B0604020202020204" pitchFamily="34" charset="0"/>
                <a:cs typeface="Arial" panose="020B0604020202020204" pitchFamily="34" charset="0"/>
              </a:rPr>
              <a:t>procesos electorales</a:t>
            </a:r>
            <a:r>
              <a:rPr lang="es-MX" sz="1900" dirty="0">
                <a:latin typeface="Arial" panose="020B0604020202020204" pitchFamily="34" charset="0"/>
                <a:cs typeface="Arial" panose="020B0604020202020204" pitchFamily="34" charset="0"/>
              </a:rPr>
              <a:t>”; una nueva </a:t>
            </a:r>
            <a:r>
              <a:rPr lang="es-MX" sz="1900" dirty="0" smtClean="0">
                <a:latin typeface="Arial" panose="020B0604020202020204" pitchFamily="34" charset="0"/>
                <a:cs typeface="Arial" panose="020B0604020202020204" pitchFamily="34" charset="0"/>
              </a:rPr>
              <a:t>conformación </a:t>
            </a:r>
            <a:r>
              <a:rPr lang="es-MX" sz="1900" dirty="0">
                <a:latin typeface="Arial" panose="020B0604020202020204" pitchFamily="34" charset="0"/>
                <a:cs typeface="Arial" panose="020B0604020202020204" pitchFamily="34" charset="0"/>
              </a:rPr>
              <a:t>en el número de integrantes de la Cámara </a:t>
            </a:r>
            <a:r>
              <a:rPr lang="es-MX" sz="1900" dirty="0" smtClean="0">
                <a:latin typeface="Arial" panose="020B0604020202020204" pitchFamily="34" charset="0"/>
                <a:cs typeface="Arial" panose="020B0604020202020204" pitchFamily="34" charset="0"/>
              </a:rPr>
              <a:t>de Diputados </a:t>
            </a:r>
            <a:r>
              <a:rPr lang="es-MX" sz="1900" dirty="0">
                <a:latin typeface="Arial" panose="020B0604020202020204" pitchFamily="34" charset="0"/>
                <a:cs typeface="Arial" panose="020B0604020202020204" pitchFamily="34" charset="0"/>
              </a:rPr>
              <a:t>ascendiendo a 500 diputados </a:t>
            </a:r>
            <a:r>
              <a:rPr lang="es-MX" sz="1900" dirty="0" smtClean="0">
                <a:latin typeface="Arial" panose="020B0604020202020204" pitchFamily="34" charset="0"/>
                <a:cs typeface="Arial" panose="020B0604020202020204" pitchFamily="34" charset="0"/>
              </a:rPr>
              <a:t>     (300</a:t>
            </a:r>
            <a:r>
              <a:rPr lang="es-MX" sz="1900" dirty="0">
                <a:latin typeface="Arial" panose="020B0604020202020204" pitchFamily="34" charset="0"/>
                <a:cs typeface="Arial" panose="020B0604020202020204" pitchFamily="34" charset="0"/>
              </a:rPr>
              <a:t> de mayoría relativa y 200 de </a:t>
            </a:r>
            <a:r>
              <a:rPr lang="es-MX" sz="1900" dirty="0" smtClean="0">
                <a:latin typeface="Arial" panose="020B0604020202020204" pitchFamily="34" charset="0"/>
                <a:cs typeface="Arial" panose="020B0604020202020204" pitchFamily="34" charset="0"/>
              </a:rPr>
              <a:t>representación proporcional), </a:t>
            </a:r>
            <a:r>
              <a:rPr lang="es-MX" sz="1900" dirty="0">
                <a:latin typeface="Arial" panose="020B0604020202020204" pitchFamily="34" charset="0"/>
                <a:cs typeface="Arial" panose="020B0604020202020204" pitchFamily="34" charset="0"/>
              </a:rPr>
              <a:t> incrementándose en 100 el número de diputados </a:t>
            </a:r>
            <a:r>
              <a:rPr lang="es-MX" sz="1900" dirty="0" smtClean="0">
                <a:latin typeface="Arial" panose="020B0604020202020204" pitchFamily="34" charset="0"/>
                <a:cs typeface="Arial" panose="020B0604020202020204" pitchFamily="34" charset="0"/>
              </a:rPr>
              <a:t>de R.P.        </a:t>
            </a:r>
            <a:endParaRPr lang="es-MX" dirty="0">
              <a:latin typeface="Arial" panose="020B0604020202020204" pitchFamily="34" charset="0"/>
              <a:cs typeface="Arial" panose="020B0604020202020204" pitchFamily="34" charset="0"/>
            </a:endParaRPr>
          </a:p>
        </p:txBody>
      </p:sp>
      <p:pic>
        <p:nvPicPr>
          <p:cNvPr id="9218" name="Picture 2" descr="Resultado de imagen para LA CAMARA DE DIPUTADOS EN 19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832" y="3918717"/>
            <a:ext cx="5230762" cy="1970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380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70272"/>
            <a:ext cx="10363826" cy="5220928"/>
          </a:xfrm>
        </p:spPr>
        <p:txBody>
          <a:bodyPr>
            <a:normAutofit/>
          </a:bodyPr>
          <a:lstStyle/>
          <a:p>
            <a:pPr algn="just"/>
            <a:r>
              <a:rPr lang="es-MX" sz="1800" dirty="0">
                <a:latin typeface="Arial" panose="020B0604020202020204" pitchFamily="34" charset="0"/>
                <a:cs typeface="Arial" panose="020B0604020202020204" pitchFamily="34" charset="0"/>
              </a:rPr>
              <a:t>también se fijó en 5 el número de circunscripciones electorales plurinominales en el país y la renovación parcial de la Cámara de Senadores (por mitad cada tres años</a:t>
            </a:r>
            <a:r>
              <a:rPr lang="es-MX" sz="1800" dirty="0" smtClean="0">
                <a:latin typeface="Arial" panose="020B0604020202020204" pitchFamily="34" charset="0"/>
                <a:cs typeface="Arial" panose="020B0604020202020204" pitchFamily="34" charset="0"/>
              </a:rPr>
              <a:t>), dichas </a:t>
            </a:r>
            <a:r>
              <a:rPr lang="es-MX" sz="1800" dirty="0">
                <a:latin typeface="Arial" panose="020B0604020202020204" pitchFamily="34" charset="0"/>
                <a:cs typeface="Arial" panose="020B0604020202020204" pitchFamily="34" charset="0"/>
              </a:rPr>
              <a:t>innovaciones iniciaran la construcción de nuevos espacios de representación popular </a:t>
            </a:r>
            <a:r>
              <a:rPr lang="es-MX" sz="1800" dirty="0" smtClean="0">
                <a:latin typeface="Arial" panose="020B0604020202020204" pitchFamily="34" charset="0"/>
                <a:cs typeface="Arial" panose="020B0604020202020204" pitchFamily="34" charset="0"/>
              </a:rPr>
              <a:t>PARA LAS DISTINTAS FUERZAS POLITICAS.</a:t>
            </a:r>
            <a:endParaRPr lang="es-MX" sz="1800" dirty="0"/>
          </a:p>
        </p:txBody>
      </p:sp>
      <p:pic>
        <p:nvPicPr>
          <p:cNvPr id="10242" name="Picture 2" descr="Resultado de imagen para CIRCUNSCRIPCIONES ELECTORALES EN MEXICO 19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748" y="2448795"/>
            <a:ext cx="7541342" cy="396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684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57200"/>
            <a:ext cx="10363826" cy="5333999"/>
          </a:xfrm>
        </p:spPr>
        <p:txBody>
          <a:bodyPr/>
          <a:lstStyle/>
          <a:p>
            <a:pPr algn="just"/>
            <a:r>
              <a:rPr lang="es-MX" dirty="0">
                <a:latin typeface="Arial" panose="020B0604020202020204" pitchFamily="34" charset="0"/>
                <a:cs typeface="Arial" panose="020B0604020202020204" pitchFamily="34" charset="0"/>
              </a:rPr>
              <a:t>Esta evolución política motivaría ajustes a las leyes Locales por lo que el 2 </a:t>
            </a:r>
            <a:r>
              <a:rPr lang="es-MX" dirty="0" smtClean="0">
                <a:latin typeface="Arial" panose="020B0604020202020204" pitchFamily="34" charset="0"/>
                <a:cs typeface="Arial" panose="020B0604020202020204" pitchFamily="34" charset="0"/>
              </a:rPr>
              <a:t>de septiembre </a:t>
            </a:r>
            <a:r>
              <a:rPr lang="es-MX" dirty="0">
                <a:latin typeface="Arial" panose="020B0604020202020204" pitchFamily="34" charset="0"/>
                <a:cs typeface="Arial" panose="020B0604020202020204" pitchFamily="34" charset="0"/>
              </a:rPr>
              <a:t>de 1987, se publica en el Periódico Oficial del Estado, el Código Electoral </a:t>
            </a:r>
            <a:r>
              <a:rPr lang="es-MX" dirty="0" smtClean="0">
                <a:latin typeface="Arial" panose="020B0604020202020204" pitchFamily="34" charset="0"/>
                <a:cs typeface="Arial" panose="020B0604020202020204" pitchFamily="34" charset="0"/>
              </a:rPr>
              <a:t>del Estado </a:t>
            </a:r>
            <a:r>
              <a:rPr lang="es-MX" dirty="0">
                <a:latin typeface="Arial" panose="020B0604020202020204" pitchFamily="34" charset="0"/>
                <a:cs typeface="Arial" panose="020B0604020202020204" pitchFamily="34" charset="0"/>
              </a:rPr>
              <a:t>de Tabasco, el cual ratifica la existencia de los mismos órganos electorales que en </a:t>
            </a:r>
            <a:r>
              <a:rPr lang="es-MX" dirty="0" smtClean="0">
                <a:latin typeface="Arial" panose="020B0604020202020204" pitchFamily="34" charset="0"/>
                <a:cs typeface="Arial" panose="020B0604020202020204" pitchFamily="34" charset="0"/>
              </a:rPr>
              <a:t>la ley </a:t>
            </a:r>
            <a:r>
              <a:rPr lang="es-MX" dirty="0">
                <a:latin typeface="Arial" panose="020B0604020202020204" pitchFamily="34" charset="0"/>
                <a:cs typeface="Arial" panose="020B0604020202020204" pitchFamily="34" charset="0"/>
              </a:rPr>
              <a:t>anterior, pero incorpora la figura del Tribunal Estatal de lo Contencioso Electoral</a:t>
            </a:r>
          </a:p>
        </p:txBody>
      </p:sp>
      <p:pic>
        <p:nvPicPr>
          <p:cNvPr id="11266" name="Picture 2" descr="Resultado de imagen para PERIODICO OFICIAL DE TABA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477" y="3046771"/>
            <a:ext cx="3582732" cy="166288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722374" y="3126658"/>
            <a:ext cx="5230762" cy="1200329"/>
          </a:xfrm>
          <a:prstGeom prst="rect">
            <a:avLst/>
          </a:prstGeom>
        </p:spPr>
        <p:txBody>
          <a:bodyPr wrap="square">
            <a:spAutoFit/>
          </a:bodyPr>
          <a:lstStyle/>
          <a:p>
            <a:r>
              <a:rPr lang="es-MX" dirty="0"/>
              <a:t>Código Electoral del  Estado de Tabasco Congreso del  Estado de Tabasco – LVI Legislatura </a:t>
            </a:r>
            <a:r>
              <a:rPr lang="es-MX" dirty="0" smtClean="0"/>
              <a:t>CÓDIGO</a:t>
            </a:r>
            <a:r>
              <a:rPr lang="es-MX" dirty="0"/>
              <a:t> DE INSTITUCIONES Y PROCEDIMIENTOS  </a:t>
            </a:r>
            <a:r>
              <a:rPr lang="es-MX" dirty="0" smtClean="0"/>
              <a:t>    ELECTORALES</a:t>
            </a:r>
            <a:r>
              <a:rPr lang="es-MX" dirty="0"/>
              <a:t> DEL ESTADO DE </a:t>
            </a:r>
            <a:r>
              <a:rPr lang="es-MX" dirty="0" smtClean="0"/>
              <a:t>TABASCO</a:t>
            </a:r>
            <a:endParaRPr lang="es-MX" dirty="0"/>
          </a:p>
        </p:txBody>
      </p:sp>
    </p:spTree>
    <p:extLst>
      <p:ext uri="{BB962C8B-B14F-4D97-AF65-F5344CB8AC3E}">
        <p14:creationId xmlns:p14="http://schemas.microsoft.com/office/powerpoint/2010/main" val="1913995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22514"/>
            <a:ext cx="10363826" cy="5268685"/>
          </a:xfrm>
        </p:spPr>
        <p:txBody>
          <a:bodyPr/>
          <a:lstStyle/>
          <a:p>
            <a:pPr algn="just"/>
            <a:r>
              <a:rPr lang="es-MX" b="1" dirty="0">
                <a:latin typeface="Arial" panose="020B0604020202020204" pitchFamily="34" charset="0"/>
                <a:cs typeface="Arial" panose="020B0604020202020204" pitchFamily="34" charset="0"/>
              </a:rPr>
              <a:t>1946:</a:t>
            </a:r>
            <a:r>
              <a:rPr lang="es-MX" dirty="0"/>
              <a:t> </a:t>
            </a:r>
            <a:r>
              <a:rPr lang="es-MX" dirty="0">
                <a:latin typeface="Arial" panose="020B0604020202020204" pitchFamily="34" charset="0"/>
                <a:cs typeface="Arial" panose="020B0604020202020204" pitchFamily="34" charset="0"/>
              </a:rPr>
              <a:t>El Presidente Manuel Ávila Camacho promulga la Ley Federal Electoral y crea la Comisión Federal de Vigilancia Electoral, conformada por el Secretario de Gobernación y otro miembro del gabinete, un diputado, un senador y dos representantes de los partidos políticos con mayor relevancia. De igual forma, la Ley ordena la creación de comisiones electorales locales y el Consejo del Padrón Electoral.</a:t>
            </a:r>
          </a:p>
          <a:p>
            <a:endParaRPr lang="es-MX" dirty="0"/>
          </a:p>
        </p:txBody>
      </p:sp>
      <p:pic>
        <p:nvPicPr>
          <p:cNvPr id="15362" name="Picture 2" descr="Resultado de imagen para elecciones en mexico 19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301" y="3476580"/>
            <a:ext cx="4000500" cy="264795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Resultado de imagen para elecciones en mexico 19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76" y="3476580"/>
            <a:ext cx="4011476"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886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378824"/>
            <a:ext cx="10363826" cy="5721530"/>
          </a:xfrm>
        </p:spPr>
        <p:txBody>
          <a:bodyPr/>
          <a:lstStyle/>
          <a:p>
            <a:pPr algn="just"/>
            <a:r>
              <a:rPr lang="es-MX" dirty="0">
                <a:latin typeface="Arial" panose="020B0604020202020204" pitchFamily="34" charset="0"/>
                <a:cs typeface="Arial" panose="020B0604020202020204" pitchFamily="34" charset="0"/>
              </a:rPr>
              <a:t>El 27 de marzo de 1991, se publicó en el Periódico Oficial del Estado, el Código </a:t>
            </a:r>
            <a:r>
              <a:rPr lang="es-MX" dirty="0" smtClean="0">
                <a:latin typeface="Arial" panose="020B0604020202020204" pitchFamily="34" charset="0"/>
                <a:cs typeface="Arial" panose="020B0604020202020204" pitchFamily="34" charset="0"/>
              </a:rPr>
              <a:t>de Instituciones </a:t>
            </a:r>
            <a:r>
              <a:rPr lang="es-MX" dirty="0">
                <a:latin typeface="Arial" panose="020B0604020202020204" pitchFamily="34" charset="0"/>
                <a:cs typeface="Arial" panose="020B0604020202020204" pitchFamily="34" charset="0"/>
              </a:rPr>
              <a:t>y Procedimientos Electorales del Estado de Tabasco. Este nuevo </a:t>
            </a:r>
            <a:r>
              <a:rPr lang="es-MX" dirty="0" smtClean="0">
                <a:latin typeface="Arial" panose="020B0604020202020204" pitchFamily="34" charset="0"/>
                <a:cs typeface="Arial" panose="020B0604020202020204" pitchFamily="34" charset="0"/>
              </a:rPr>
              <a:t>ordenamiento trata </a:t>
            </a:r>
            <a:r>
              <a:rPr lang="es-MX" dirty="0">
                <a:latin typeface="Arial" panose="020B0604020202020204" pitchFamily="34" charset="0"/>
                <a:cs typeface="Arial" panose="020B0604020202020204" pitchFamily="34" charset="0"/>
              </a:rPr>
              <a:t>de perfeccionar las técnicas electorales, ofreciendo una participación más activa de </a:t>
            </a:r>
            <a:r>
              <a:rPr lang="es-MX" dirty="0" smtClean="0">
                <a:latin typeface="Arial" panose="020B0604020202020204" pitchFamily="34" charset="0"/>
                <a:cs typeface="Arial" panose="020B0604020202020204" pitchFamily="34" charset="0"/>
              </a:rPr>
              <a:t>los Partidos </a:t>
            </a:r>
            <a:r>
              <a:rPr lang="es-MX" dirty="0">
                <a:latin typeface="Arial" panose="020B0604020202020204" pitchFamily="34" charset="0"/>
                <a:cs typeface="Arial" panose="020B0604020202020204" pitchFamily="34" charset="0"/>
              </a:rPr>
              <a:t>Políticos y de la Ciudadanía al haberse creado la figura de los </a:t>
            </a:r>
            <a:r>
              <a:rPr lang="es-MX" dirty="0" smtClean="0">
                <a:latin typeface="Arial" panose="020B0604020202020204" pitchFamily="34" charset="0"/>
                <a:cs typeface="Arial" panose="020B0604020202020204" pitchFamily="34" charset="0"/>
              </a:rPr>
              <a:t>Consejeros Magistrados</a:t>
            </a:r>
            <a:endParaRPr lang="es-MX" dirty="0">
              <a:latin typeface="Arial" panose="020B0604020202020204" pitchFamily="34" charset="0"/>
              <a:cs typeface="Arial" panose="020B0604020202020204" pitchFamily="34" charset="0"/>
            </a:endParaRPr>
          </a:p>
        </p:txBody>
      </p:sp>
      <p:pic>
        <p:nvPicPr>
          <p:cNvPr id="13314" name="Picture 2" descr="Resultado de imagen para Codigo de Instituciones y Procedimientos Electorales de Taba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826" y="2822318"/>
            <a:ext cx="3524250"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068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339634"/>
            <a:ext cx="10363826" cy="5451565"/>
          </a:xfrm>
        </p:spPr>
        <p:txBody>
          <a:bodyPr>
            <a:normAutofit/>
          </a:bodyPr>
          <a:lstStyle/>
          <a:p>
            <a:pPr marL="0" indent="0" algn="just">
              <a:buNone/>
            </a:pPr>
            <a:r>
              <a:rPr lang="es-MX" sz="2400" dirty="0">
                <a:latin typeface="Arial" panose="020B0604020202020204" pitchFamily="34" charset="0"/>
                <a:cs typeface="Arial" panose="020B0604020202020204" pitchFamily="34" charset="0"/>
              </a:rPr>
              <a:t>La problemática post-electoral de los comicios de 1988, determinara que para la siguiente década una serie de reformas electorales que en lo general han ampliado el ejercicio de los derechos de los ciudadanos y de los partidos políticos. Además de ampliar el universo de electores, incorporar una cuota de género en las candidaturas a los cargos de elección popular y reconocer el voto de los mexicanos residentes en el </a:t>
            </a:r>
            <a:r>
              <a:rPr lang="es-MX" sz="2400" dirty="0" smtClean="0">
                <a:latin typeface="Arial" panose="020B0604020202020204" pitchFamily="34" charset="0"/>
                <a:cs typeface="Arial" panose="020B0604020202020204" pitchFamily="34" charset="0"/>
              </a:rPr>
              <a:t>extranjero. </a:t>
            </a:r>
            <a:endParaRPr lang="es-MX" sz="2400" dirty="0">
              <a:latin typeface="Arial" panose="020B0604020202020204" pitchFamily="34" charset="0"/>
              <a:cs typeface="Arial" panose="020B0604020202020204" pitchFamily="34" charset="0"/>
            </a:endParaRPr>
          </a:p>
        </p:txBody>
      </p:sp>
      <p:pic>
        <p:nvPicPr>
          <p:cNvPr id="14338" name="Picture 2" descr="Resultado de imagen para Voto en el extranj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059" y="4206240"/>
            <a:ext cx="4180451" cy="1474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09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605790"/>
            <a:ext cx="10363826" cy="5185409"/>
          </a:xfrm>
        </p:spPr>
        <p:txBody>
          <a:bodyPr/>
          <a:lstStyle/>
          <a:p>
            <a:pPr algn="just"/>
            <a:r>
              <a:rPr lang="es-MX" sz="2400" dirty="0">
                <a:latin typeface="Arial" panose="020B0604020202020204" pitchFamily="34" charset="0"/>
                <a:cs typeface="Arial" panose="020B0604020202020204" pitchFamily="34" charset="0"/>
              </a:rPr>
              <a:t>el sistema de partidos se ha venido fortaleciendo a través del financiamiento público, y el acceso a otras prerrogativas, entre las que destaca, el acceso a la radio y a la televisión. De esta manera, resultaba causa obligada que la organización de las elecciones dejarán de ser una tarea gubernamental para convertirse en una </a:t>
            </a:r>
            <a:r>
              <a:rPr lang="es-MX" sz="2400" dirty="0" smtClean="0">
                <a:latin typeface="Arial" panose="020B0604020202020204" pitchFamily="34" charset="0"/>
                <a:cs typeface="Arial" panose="020B0604020202020204" pitchFamily="34" charset="0"/>
              </a:rPr>
              <a:t>responsabilidad </a:t>
            </a:r>
            <a:r>
              <a:rPr lang="es-MX" sz="2400" dirty="0">
                <a:latin typeface="Arial" panose="020B0604020202020204" pitchFamily="34" charset="0"/>
                <a:cs typeface="Arial" panose="020B0604020202020204" pitchFamily="34" charset="0"/>
              </a:rPr>
              <a:t>ciudadana. </a:t>
            </a:r>
          </a:p>
          <a:p>
            <a:endParaRPr lang="es-MX" dirty="0"/>
          </a:p>
        </p:txBody>
      </p:sp>
      <p:pic>
        <p:nvPicPr>
          <p:cNvPr id="2052" name="Picture 4" descr="Resultado de imagen para sistema de partidos en mex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765" y="3737610"/>
            <a:ext cx="9144000" cy="237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971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96390"/>
            <a:ext cx="10363826" cy="5294810"/>
          </a:xfrm>
        </p:spPr>
        <p:txBody>
          <a:bodyPr/>
          <a:lstStyle/>
          <a:p>
            <a:pPr algn="just"/>
            <a:r>
              <a:rPr lang="es-MX" sz="2400" dirty="0">
                <a:latin typeface="Arial" panose="020B0604020202020204" pitchFamily="34" charset="0"/>
                <a:cs typeface="Arial" panose="020B0604020202020204" pitchFamily="34" charset="0"/>
              </a:rPr>
              <a:t>la calificación política de la elección presidencial se transformó en una </a:t>
            </a:r>
            <a:r>
              <a:rPr lang="es-MX" sz="2400" dirty="0" smtClean="0">
                <a:latin typeface="Arial" panose="020B0604020202020204" pitchFamily="34" charset="0"/>
                <a:cs typeface="Arial" panose="020B0604020202020204" pitchFamily="34" charset="0"/>
              </a:rPr>
              <a:t>DECLARACIÓN DE CARÁCTER JURISDICCIONAL Y EL LITIGIO ELECTORAL SE RESOLVERÁ EN ADELANTE A TRAVÉS DE TRIBUNALES ESPECIALIZADOS EN LA MATERIA.</a:t>
            </a:r>
          </a:p>
          <a:p>
            <a:endParaRPr lang="es-MX" sz="2400" dirty="0">
              <a:latin typeface="Arial" panose="020B0604020202020204" pitchFamily="34" charset="0"/>
              <a:cs typeface="Arial" panose="020B0604020202020204" pitchFamily="34" charset="0"/>
            </a:endParaRPr>
          </a:p>
          <a:p>
            <a:endParaRPr lang="es-MX" dirty="0" smtClean="0">
              <a:latin typeface="Arial" panose="020B0604020202020204" pitchFamily="34" charset="0"/>
              <a:cs typeface="Arial" panose="020B0604020202020204" pitchFamily="34" charset="0"/>
            </a:endParaRPr>
          </a:p>
        </p:txBody>
      </p:sp>
      <p:pic>
        <p:nvPicPr>
          <p:cNvPr id="12290" name="Picture 2" descr="Resultado de imagen para tribunal de lo contencioso electoral en mex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606" y="3315560"/>
            <a:ext cx="4286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Resultado de imagen para tribunal de lo contencioso electoral en mex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023" y="2780254"/>
            <a:ext cx="2952750"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98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365760"/>
            <a:ext cx="10363826" cy="5425439"/>
          </a:xfrm>
        </p:spPr>
        <p:txBody>
          <a:bodyPr>
            <a:normAutofit/>
          </a:bodyPr>
          <a:lstStyle/>
          <a:p>
            <a:pPr algn="just"/>
            <a:r>
              <a:rPr lang="es-MX" sz="2400" dirty="0">
                <a:latin typeface="Arial" panose="020B0604020202020204" pitchFamily="34" charset="0"/>
                <a:cs typeface="Arial" panose="020B0604020202020204" pitchFamily="34" charset="0"/>
              </a:rPr>
              <a:t>La Reforma Electoral a aplicarse para el Proceso Electoral intermedio de </a:t>
            </a:r>
            <a:r>
              <a:rPr lang="es-MX" sz="2400" dirty="0" smtClean="0">
                <a:latin typeface="Arial" panose="020B0604020202020204" pitchFamily="34" charset="0"/>
                <a:cs typeface="Arial" panose="020B0604020202020204" pitchFamily="34" charset="0"/>
              </a:rPr>
              <a:t>1991, consideró </a:t>
            </a:r>
            <a:r>
              <a:rPr lang="es-MX" sz="2400" dirty="0">
                <a:latin typeface="Arial" panose="020B0604020202020204" pitchFamily="34" charset="0"/>
                <a:cs typeface="Arial" panose="020B0604020202020204" pitchFamily="34" charset="0"/>
              </a:rPr>
              <a:t>la creación en primer término de leyes más audaces y ambiciosas para </a:t>
            </a:r>
            <a:r>
              <a:rPr lang="es-MX" sz="2400" dirty="0" smtClean="0">
                <a:latin typeface="Arial" panose="020B0604020202020204" pitchFamily="34" charset="0"/>
                <a:cs typeface="Arial" panose="020B0604020202020204" pitchFamily="34" charset="0"/>
              </a:rPr>
              <a:t>posibilitar el </a:t>
            </a:r>
            <a:r>
              <a:rPr lang="es-MX" sz="2400" dirty="0">
                <a:latin typeface="Arial" panose="020B0604020202020204" pitchFamily="34" charset="0"/>
                <a:cs typeface="Arial" panose="020B0604020202020204" pitchFamily="34" charset="0"/>
              </a:rPr>
              <a:t>juego democrático en orden y es así que se </a:t>
            </a:r>
            <a:r>
              <a:rPr lang="es-MX" sz="2400" dirty="0" smtClean="0">
                <a:latin typeface="Arial" panose="020B0604020202020204" pitchFamily="34" charset="0"/>
                <a:cs typeface="Arial" panose="020B0604020202020204" pitchFamily="34" charset="0"/>
              </a:rPr>
              <a:t>logra</a:t>
            </a:r>
            <a:r>
              <a:rPr lang="es-MX" sz="2400" dirty="0">
                <a:latin typeface="Arial" panose="020B0604020202020204" pitchFamily="34" charset="0"/>
                <a:cs typeface="Arial" panose="020B0604020202020204" pitchFamily="34" charset="0"/>
              </a:rPr>
              <a:t> la expedición del Código Federal </a:t>
            </a:r>
            <a:r>
              <a:rPr lang="es-MX" sz="2400" dirty="0" smtClean="0">
                <a:latin typeface="Arial" panose="020B0604020202020204" pitchFamily="34" charset="0"/>
                <a:cs typeface="Arial" panose="020B0604020202020204" pitchFamily="34" charset="0"/>
              </a:rPr>
              <a:t>de Instituciones </a:t>
            </a:r>
            <a:r>
              <a:rPr lang="es-MX" sz="2400" dirty="0">
                <a:latin typeface="Arial" panose="020B0604020202020204" pitchFamily="34" charset="0"/>
                <a:cs typeface="Arial" panose="020B0604020202020204" pitchFamily="34" charset="0"/>
              </a:rPr>
              <a:t>y Procedimientos Electorales (</a:t>
            </a:r>
            <a:r>
              <a:rPr lang="es-MX" sz="2400" dirty="0" err="1">
                <a:latin typeface="Arial" panose="020B0604020202020204" pitchFamily="34" charset="0"/>
                <a:cs typeface="Arial" panose="020B0604020202020204" pitchFamily="34" charset="0"/>
              </a:rPr>
              <a:t>Cofipe</a:t>
            </a:r>
            <a:r>
              <a:rPr lang="es-MX" sz="2400" dirty="0" smtClean="0">
                <a:latin typeface="Arial" panose="020B0604020202020204" pitchFamily="34" charset="0"/>
                <a:cs typeface="Arial" panose="020B0604020202020204" pitchFamily="34" charset="0"/>
              </a:rPr>
              <a:t>), </a:t>
            </a:r>
            <a:r>
              <a:rPr lang="es-MX" sz="2400" dirty="0" smtClean="0">
                <a:latin typeface="Arial" panose="020B0604020202020204" pitchFamily="34" charset="0"/>
                <a:cs typeface="Arial" panose="020B0604020202020204" pitchFamily="34" charset="0"/>
              </a:rPr>
              <a:t>creando </a:t>
            </a:r>
            <a:r>
              <a:rPr lang="es-MX" sz="2400" dirty="0">
                <a:latin typeface="Arial" panose="020B0604020202020204" pitchFamily="34" charset="0"/>
                <a:cs typeface="Arial" panose="020B0604020202020204" pitchFamily="34" charset="0"/>
              </a:rPr>
              <a:t>una </a:t>
            </a:r>
            <a:r>
              <a:rPr lang="es-MX" sz="2400" dirty="0" smtClean="0">
                <a:latin typeface="Arial" panose="020B0604020202020204" pitchFamily="34" charset="0"/>
                <a:cs typeface="Arial" panose="020B0604020202020204" pitchFamily="34" charset="0"/>
              </a:rPr>
              <a:t>nueva figura institucional que </a:t>
            </a:r>
            <a:r>
              <a:rPr lang="es-MX" sz="2400" dirty="0">
                <a:latin typeface="Arial" panose="020B0604020202020204" pitchFamily="34" charset="0"/>
                <a:cs typeface="Arial" panose="020B0604020202020204" pitchFamily="34" charset="0"/>
              </a:rPr>
              <a:t>permitiera </a:t>
            </a:r>
            <a:r>
              <a:rPr lang="es-MX" sz="2400" dirty="0" smtClean="0">
                <a:latin typeface="Arial" panose="020B0604020202020204" pitchFamily="34" charset="0"/>
                <a:cs typeface="Arial" panose="020B0604020202020204" pitchFamily="34" charset="0"/>
              </a:rPr>
              <a:t>dar mayor </a:t>
            </a:r>
            <a:r>
              <a:rPr lang="es-MX" sz="2400" dirty="0">
                <a:latin typeface="Arial" panose="020B0604020202020204" pitchFamily="34" charset="0"/>
                <a:cs typeface="Arial" panose="020B0604020202020204" pitchFamily="34" charset="0"/>
              </a:rPr>
              <a:t>credibilidad a</a:t>
            </a:r>
            <a:r>
              <a:rPr lang="es-MX" sz="2400" dirty="0" smtClean="0">
                <a:latin typeface="Arial" panose="020B0604020202020204" pitchFamily="34" charset="0"/>
                <a:cs typeface="Arial" panose="020B0604020202020204" pitchFamily="34" charset="0"/>
              </a:rPr>
              <a:t> </a:t>
            </a:r>
            <a:r>
              <a:rPr lang="es-MX" sz="2400" dirty="0">
                <a:latin typeface="Arial" panose="020B0604020202020204" pitchFamily="34" charset="0"/>
                <a:cs typeface="Arial" panose="020B0604020202020204" pitchFamily="34" charset="0"/>
              </a:rPr>
              <a:t>los trabajos efectuados y a</a:t>
            </a:r>
            <a:r>
              <a:rPr lang="es-MX" sz="2400" dirty="0" smtClean="0">
                <a:latin typeface="Arial" panose="020B0604020202020204" pitchFamily="34" charset="0"/>
                <a:cs typeface="Arial" panose="020B0604020202020204" pitchFamily="34" charset="0"/>
              </a:rPr>
              <a:t> </a:t>
            </a:r>
            <a:r>
              <a:rPr lang="es-MX" sz="2400" dirty="0">
                <a:latin typeface="Arial" panose="020B0604020202020204" pitchFamily="34" charset="0"/>
                <a:cs typeface="Arial" panose="020B0604020202020204" pitchFamily="34" charset="0"/>
              </a:rPr>
              <a:t>los </a:t>
            </a:r>
            <a:r>
              <a:rPr lang="es-MX" sz="2400" dirty="0" smtClean="0">
                <a:latin typeface="Arial" panose="020B0604020202020204" pitchFamily="34" charset="0"/>
                <a:cs typeface="Arial" panose="020B0604020202020204" pitchFamily="34" charset="0"/>
              </a:rPr>
              <a:t>resultados obtenidos</a:t>
            </a:r>
            <a:r>
              <a:rPr lang="es-MX" sz="2400" dirty="0">
                <a:latin typeface="Arial" panose="020B0604020202020204" pitchFamily="34" charset="0"/>
                <a:cs typeface="Arial" panose="020B0604020202020204" pitchFamily="34" charset="0"/>
              </a:rPr>
              <a:t> </a:t>
            </a:r>
            <a:r>
              <a:rPr lang="es-MX" sz="2400" dirty="0" smtClean="0">
                <a:latin typeface="Arial" panose="020B0604020202020204" pitchFamily="34" charset="0"/>
                <a:cs typeface="Arial" panose="020B0604020202020204" pitchFamily="34" charset="0"/>
              </a:rPr>
              <a:t>en los procesos electorales, </a:t>
            </a:r>
            <a:r>
              <a:rPr lang="es-MX" sz="2400" dirty="0">
                <a:latin typeface="Arial" panose="020B0604020202020204" pitchFamily="34" charset="0"/>
                <a:cs typeface="Arial" panose="020B0604020202020204" pitchFamily="34" charset="0"/>
              </a:rPr>
              <a:t>además de ser la responsable de la organización </a:t>
            </a:r>
            <a:r>
              <a:rPr lang="es-MX" sz="2400" dirty="0" smtClean="0">
                <a:latin typeface="Arial" panose="020B0604020202020204" pitchFamily="34" charset="0"/>
                <a:cs typeface="Arial" panose="020B0604020202020204" pitchFamily="34" charset="0"/>
              </a:rPr>
              <a:t>comicial</a:t>
            </a:r>
            <a:r>
              <a:rPr lang="es-MX" sz="2400" dirty="0">
                <a:latin typeface="Arial" panose="020B0604020202020204" pitchFamily="34" charset="0"/>
                <a:cs typeface="Arial" panose="020B0604020202020204" pitchFamily="34" charset="0"/>
              </a:rPr>
              <a:t>.</a:t>
            </a:r>
            <a:r>
              <a:rPr lang="es-MX" sz="2400" dirty="0" smtClean="0">
                <a:latin typeface="Arial" panose="020B0604020202020204" pitchFamily="34" charset="0"/>
                <a:cs typeface="Arial" panose="020B0604020202020204" pitchFamily="34" charset="0"/>
              </a:rPr>
              <a:t> </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2479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22910"/>
            <a:ext cx="10363826" cy="5368289"/>
          </a:xfrm>
        </p:spPr>
        <p:txBody>
          <a:bodyPr/>
          <a:lstStyle/>
          <a:p>
            <a:pPr algn="just"/>
            <a:r>
              <a:rPr lang="es-MX" sz="2400" dirty="0">
                <a:latin typeface="Arial" panose="020B0604020202020204" pitchFamily="34" charset="0"/>
                <a:cs typeface="Arial" panose="020B0604020202020204" pitchFamily="34" charset="0"/>
              </a:rPr>
              <a:t>Naciendo así en agosto de 1989 la concepción del IFE como un organismo con personalidad jurídica y patrimonio propios, depositario de la autoridad electoral, misma que, sin embargo, estaba supeditada a los poderes Ejecutivo y Legislativo ya que el texto constitucional de 1989 establecía que la organización de las elecciones era una función estatal a cargo de dichos poderes con la participación y corresponsabilidad de los partidos políticos y de los </a:t>
            </a:r>
            <a:r>
              <a:rPr lang="es-MX" sz="2400" dirty="0" smtClean="0">
                <a:latin typeface="Arial" panose="020B0604020202020204" pitchFamily="34" charset="0"/>
                <a:cs typeface="Arial" panose="020B0604020202020204" pitchFamily="34" charset="0"/>
              </a:rPr>
              <a:t>ciudadanos.</a:t>
            </a:r>
            <a:endParaRPr lang="es-MX" sz="2400" dirty="0">
              <a:latin typeface="Arial" panose="020B0604020202020204" pitchFamily="34" charset="0"/>
              <a:cs typeface="Arial" panose="020B0604020202020204" pitchFamily="34" charset="0"/>
            </a:endParaRPr>
          </a:p>
          <a:p>
            <a:endParaRPr lang="es-MX" dirty="0"/>
          </a:p>
        </p:txBody>
      </p:sp>
      <p:pic>
        <p:nvPicPr>
          <p:cNvPr id="3074" name="Picture 2" descr="Resultado de imagen para 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4503420"/>
            <a:ext cx="6480810" cy="206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524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87830"/>
            <a:ext cx="10363826" cy="5203370"/>
          </a:xfrm>
        </p:spPr>
        <p:txBody>
          <a:bodyPr>
            <a:normAutofit/>
          </a:bodyPr>
          <a:lstStyle/>
          <a:p>
            <a:pPr algn="just"/>
            <a:r>
              <a:rPr lang="es-MX" dirty="0">
                <a:latin typeface="Arial" panose="020B0604020202020204" pitchFamily="34" charset="0"/>
                <a:cs typeface="Arial" panose="020B0604020202020204" pitchFamily="34" charset="0"/>
              </a:rPr>
              <a:t>A este nuevo órgano electoral se le confirió igualmente la responsabilidad de </a:t>
            </a:r>
            <a:r>
              <a:rPr lang="es-MX" dirty="0" smtClean="0">
                <a:latin typeface="Arial" panose="020B0604020202020204" pitchFamily="34" charset="0"/>
                <a:cs typeface="Arial" panose="020B0604020202020204" pitchFamily="34" charset="0"/>
              </a:rPr>
              <a:t>contribuir al </a:t>
            </a:r>
            <a:r>
              <a:rPr lang="es-MX" dirty="0">
                <a:latin typeface="Arial" panose="020B0604020202020204" pitchFamily="34" charset="0"/>
                <a:cs typeface="Arial" panose="020B0604020202020204" pitchFamily="34" charset="0"/>
              </a:rPr>
              <a:t>desarrollo de la vida democrática; preservar el fortalecimiento del régimen de </a:t>
            </a:r>
            <a:r>
              <a:rPr lang="es-MX" dirty="0" smtClean="0">
                <a:latin typeface="Arial" panose="020B0604020202020204" pitchFamily="34" charset="0"/>
                <a:cs typeface="Arial" panose="020B0604020202020204" pitchFamily="34" charset="0"/>
              </a:rPr>
              <a:t>partidos políticos</a:t>
            </a:r>
            <a:r>
              <a:rPr lang="es-MX" dirty="0">
                <a:latin typeface="Arial" panose="020B0604020202020204" pitchFamily="34" charset="0"/>
                <a:cs typeface="Arial" panose="020B0604020202020204" pitchFamily="34" charset="0"/>
              </a:rPr>
              <a:t>; asegurar a los ciudadanos el ejercicio de sus derechos político electorales y vigilar </a:t>
            </a:r>
            <a:r>
              <a:rPr lang="es-MX" dirty="0" smtClean="0">
                <a:latin typeface="Arial" panose="020B0604020202020204" pitchFamily="34" charset="0"/>
                <a:cs typeface="Arial" panose="020B0604020202020204" pitchFamily="34" charset="0"/>
              </a:rPr>
              <a:t>el cumplimiento </a:t>
            </a:r>
            <a:r>
              <a:rPr lang="es-MX" dirty="0">
                <a:latin typeface="Arial" panose="020B0604020202020204" pitchFamily="34" charset="0"/>
                <a:cs typeface="Arial" panose="020B0604020202020204" pitchFamily="34" charset="0"/>
              </a:rPr>
              <a:t>de sus obligaciones; velar por la autenticidad y efectividad del sufragio, </a:t>
            </a:r>
            <a:r>
              <a:rPr lang="es-MX" dirty="0" smtClean="0">
                <a:latin typeface="Arial" panose="020B0604020202020204" pitchFamily="34" charset="0"/>
                <a:cs typeface="Arial" panose="020B0604020202020204" pitchFamily="34" charset="0"/>
              </a:rPr>
              <a:t>y coadyuvar </a:t>
            </a:r>
            <a:r>
              <a:rPr lang="es-MX" dirty="0">
                <a:latin typeface="Arial" panose="020B0604020202020204" pitchFamily="34" charset="0"/>
                <a:cs typeface="Arial" panose="020B0604020202020204" pitchFamily="34" charset="0"/>
              </a:rPr>
              <a:t>en la promoción y difusión de la cultura cívica democrática. Además, a </a:t>
            </a:r>
            <a:r>
              <a:rPr lang="es-MX" dirty="0" smtClean="0">
                <a:latin typeface="Arial" panose="020B0604020202020204" pitchFamily="34" charset="0"/>
                <a:cs typeface="Arial" panose="020B0604020202020204" pitchFamily="34" charset="0"/>
              </a:rPr>
              <a:t>diferencia de </a:t>
            </a:r>
            <a:r>
              <a:rPr lang="es-MX" dirty="0">
                <a:latin typeface="Arial" panose="020B0604020202020204" pitchFamily="34" charset="0"/>
                <a:cs typeface="Arial" panose="020B0604020202020204" pitchFamily="34" charset="0"/>
              </a:rPr>
              <a:t>los organismos electorales que le precedieron, cuyas actividades eran temporales, </a:t>
            </a:r>
            <a:r>
              <a:rPr lang="es-MX" dirty="0" smtClean="0">
                <a:latin typeface="Arial" panose="020B0604020202020204" pitchFamily="34" charset="0"/>
                <a:cs typeface="Arial" panose="020B0604020202020204" pitchFamily="34" charset="0"/>
              </a:rPr>
              <a:t>se determinó </a:t>
            </a:r>
            <a:r>
              <a:rPr lang="es-MX" dirty="0">
                <a:latin typeface="Arial" panose="020B0604020202020204" pitchFamily="34" charset="0"/>
                <a:cs typeface="Arial" panose="020B0604020202020204" pitchFamily="34" charset="0"/>
              </a:rPr>
              <a:t>que el IFE tuviese un carácter permanente</a:t>
            </a:r>
            <a:r>
              <a:rPr lang="es-MX" dirty="0" smtClean="0">
                <a:latin typeface="Arial" panose="020B0604020202020204" pitchFamily="34" charset="0"/>
                <a:cs typeface="Arial" panose="020B0604020202020204" pitchFamily="34" charset="0"/>
              </a:rPr>
              <a:t>. </a:t>
            </a:r>
            <a:endParaRPr lang="es-MX" sz="1800" dirty="0">
              <a:latin typeface="Arial" panose="020B0604020202020204" pitchFamily="34" charset="0"/>
              <a:cs typeface="Arial" panose="020B0604020202020204" pitchFamily="34" charset="0"/>
            </a:endParaRPr>
          </a:p>
        </p:txBody>
      </p:sp>
      <p:pic>
        <p:nvPicPr>
          <p:cNvPr id="15362" name="Picture 2" descr="Resultado de imagen para 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7497" y="4259057"/>
            <a:ext cx="5987845"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11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70264"/>
            <a:ext cx="10363826" cy="5320936"/>
          </a:xfrm>
        </p:spPr>
        <p:txBody>
          <a:bodyPr/>
          <a:lstStyle/>
          <a:p>
            <a:pPr algn="just"/>
            <a:r>
              <a:rPr lang="es-MX" dirty="0">
                <a:latin typeface="Arial" panose="020B0604020202020204" pitchFamily="34" charset="0"/>
                <a:cs typeface="Arial" panose="020B0604020202020204" pitchFamily="34" charset="0"/>
              </a:rPr>
              <a:t>En el Instituto Federal Electoral se concentraron por primera vez funciones que antes estaban aisladas y dispersas o que ni siquiera estaban consideradas, tales como: la actualización permanente del padrón electoral (el Registro Federal de Electores quedó integrado a la estructura del IFE); el registro de partidos políticos, sus plataformas y candidatos; asegurar a los partidos el disfrute de sus prerrogativas; la organización de la jornada electoral; el cómputo de las votaciones y la entrega de constancias de mayoría; la capacitación electoral y la educación cívica, así como la implantación y desarrollo del servicio profesional electoral.</a:t>
            </a:r>
            <a:endParaRPr lang="es-MX" sz="1800" dirty="0">
              <a:latin typeface="Arial" panose="020B0604020202020204" pitchFamily="34" charset="0"/>
              <a:cs typeface="Arial" panose="020B0604020202020204" pitchFamily="34" charset="0"/>
            </a:endParaRPr>
          </a:p>
          <a:p>
            <a:endParaRPr lang="es-MX" dirty="0"/>
          </a:p>
        </p:txBody>
      </p:sp>
      <p:pic>
        <p:nvPicPr>
          <p:cNvPr id="16386" name="Picture 2" descr="Resultado de imagen para 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9859" y="4296696"/>
            <a:ext cx="4552950" cy="180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918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70264"/>
            <a:ext cx="10363826" cy="5320936"/>
          </a:xfrm>
        </p:spPr>
        <p:txBody>
          <a:bodyPr>
            <a:normAutofit/>
          </a:bodyPr>
          <a:lstStyle/>
          <a:p>
            <a:pPr algn="just"/>
            <a:r>
              <a:rPr lang="es-MX" sz="2400" dirty="0">
                <a:latin typeface="Arial" panose="020B0604020202020204" pitchFamily="34" charset="0"/>
                <a:cs typeface="Arial" panose="020B0604020202020204" pitchFamily="34" charset="0"/>
              </a:rPr>
              <a:t>La trascendencia del las reformas federales, su carácter invariable de </a:t>
            </a:r>
            <a:r>
              <a:rPr lang="es-MX" sz="2400" dirty="0" smtClean="0">
                <a:latin typeface="Arial" panose="020B0604020202020204" pitchFamily="34" charset="0"/>
                <a:cs typeface="Arial" panose="020B0604020202020204" pitchFamily="34" charset="0"/>
              </a:rPr>
              <a:t>la ciudadanización </a:t>
            </a:r>
            <a:r>
              <a:rPr lang="es-MX" sz="2400" dirty="0">
                <a:latin typeface="Arial" panose="020B0604020202020204" pitchFamily="34" charset="0"/>
                <a:cs typeface="Arial" panose="020B0604020202020204" pitchFamily="34" charset="0"/>
              </a:rPr>
              <a:t>y el desligue de tareas que antiguamente </a:t>
            </a:r>
            <a:r>
              <a:rPr lang="es-MX" sz="2400" dirty="0" smtClean="0">
                <a:latin typeface="Arial" panose="020B0604020202020204" pitchFamily="34" charset="0"/>
                <a:cs typeface="Arial" panose="020B0604020202020204" pitchFamily="34" charset="0"/>
              </a:rPr>
              <a:t>correspondían </a:t>
            </a:r>
            <a:r>
              <a:rPr lang="es-MX" sz="2400" dirty="0" err="1" smtClean="0">
                <a:latin typeface="Arial" panose="020B0604020202020204" pitchFamily="34" charset="0"/>
                <a:cs typeface="Arial" panose="020B0604020202020204" pitchFamily="34" charset="0"/>
              </a:rPr>
              <a:t>aL</a:t>
            </a:r>
            <a:r>
              <a:rPr lang="es-MX" sz="2400" dirty="0" smtClean="0">
                <a:latin typeface="Arial" panose="020B0604020202020204" pitchFamily="34" charset="0"/>
                <a:cs typeface="Arial" panose="020B0604020202020204" pitchFamily="34" charset="0"/>
              </a:rPr>
              <a:t> </a:t>
            </a:r>
            <a:r>
              <a:rPr lang="es-MX" sz="2400" dirty="0">
                <a:latin typeface="Arial" panose="020B0604020202020204" pitchFamily="34" charset="0"/>
                <a:cs typeface="Arial" panose="020B0604020202020204" pitchFamily="34" charset="0"/>
              </a:rPr>
              <a:t>gobierno </a:t>
            </a:r>
            <a:r>
              <a:rPr lang="es-MX" sz="2400" dirty="0" smtClean="0">
                <a:latin typeface="Arial" panose="020B0604020202020204" pitchFamily="34" charset="0"/>
                <a:cs typeface="Arial" panose="020B0604020202020204" pitchFamily="34" charset="0"/>
              </a:rPr>
              <a:t>federal </a:t>
            </a:r>
            <a:r>
              <a:rPr lang="es-MX" sz="2400" dirty="0" smtClean="0">
                <a:latin typeface="Arial" panose="020B0604020202020204" pitchFamily="34" charset="0"/>
                <a:cs typeface="Arial" panose="020B0604020202020204" pitchFamily="34" charset="0"/>
              </a:rPr>
              <a:t>irremediablemente convergerían </a:t>
            </a:r>
            <a:r>
              <a:rPr lang="es-MX" sz="2400" dirty="0">
                <a:latin typeface="Arial" panose="020B0604020202020204" pitchFamily="34" charset="0"/>
                <a:cs typeface="Arial" panose="020B0604020202020204" pitchFamily="34" charset="0"/>
              </a:rPr>
              <a:t>en una profunda </a:t>
            </a:r>
            <a:r>
              <a:rPr lang="es-MX" sz="2400" dirty="0" err="1" smtClean="0">
                <a:latin typeface="Arial" panose="020B0604020202020204" pitchFamily="34" charset="0"/>
                <a:cs typeface="Arial" panose="020B0604020202020204" pitchFamily="34" charset="0"/>
              </a:rPr>
              <a:t>modificaciÓN</a:t>
            </a:r>
            <a:r>
              <a:rPr lang="es-MX" sz="2400" dirty="0" smtClean="0">
                <a:latin typeface="Arial" panose="020B0604020202020204" pitchFamily="34" charset="0"/>
                <a:cs typeface="Arial" panose="020B0604020202020204" pitchFamily="34" charset="0"/>
              </a:rPr>
              <a:t> </a:t>
            </a:r>
            <a:r>
              <a:rPr lang="es-MX" sz="2400" dirty="0">
                <a:latin typeface="Arial" panose="020B0604020202020204" pitchFamily="34" charset="0"/>
                <a:cs typeface="Arial" panose="020B0604020202020204" pitchFamily="34" charset="0"/>
              </a:rPr>
              <a:t>de las reglas </a:t>
            </a:r>
            <a:r>
              <a:rPr lang="es-MX" sz="2400" dirty="0" smtClean="0">
                <a:latin typeface="Arial" panose="020B0604020202020204" pitchFamily="34" charset="0"/>
                <a:cs typeface="Arial" panose="020B0604020202020204" pitchFamily="34" charset="0"/>
              </a:rPr>
              <a:t>de competencia </a:t>
            </a:r>
            <a:r>
              <a:rPr lang="es-MX" sz="2400" dirty="0">
                <a:latin typeface="Arial" panose="020B0604020202020204" pitchFamily="34" charset="0"/>
                <a:cs typeface="Arial" panose="020B0604020202020204" pitchFamily="34" charset="0"/>
              </a:rPr>
              <a:t>en todos y cada uno de los estados de la </a:t>
            </a:r>
            <a:r>
              <a:rPr lang="es-MX" sz="2400" dirty="0" smtClean="0">
                <a:latin typeface="Arial" panose="020B0604020202020204" pitchFamily="34" charset="0"/>
                <a:cs typeface="Arial" panose="020B0604020202020204" pitchFamily="34" charset="0"/>
              </a:rPr>
              <a:t>república.</a:t>
            </a:r>
          </a:p>
          <a:p>
            <a:pPr marL="0" indent="0" algn="just">
              <a:buNone/>
            </a:pPr>
            <a:r>
              <a:rPr lang="es-MX" sz="2400" dirty="0" smtClean="0">
                <a:latin typeface="Arial" panose="020B0604020202020204" pitchFamily="34" charset="0"/>
                <a:cs typeface="Arial" panose="020B0604020202020204" pitchFamily="34" charset="0"/>
              </a:rPr>
              <a:t> </a:t>
            </a:r>
            <a:endParaRPr lang="es-MX" sz="2400" dirty="0">
              <a:latin typeface="Arial" panose="020B0604020202020204" pitchFamily="34" charset="0"/>
              <a:cs typeface="Arial" panose="020B0604020202020204" pitchFamily="34" charset="0"/>
            </a:endParaRPr>
          </a:p>
        </p:txBody>
      </p:sp>
      <p:pic>
        <p:nvPicPr>
          <p:cNvPr id="4098" name="Picture 2" descr="Resultado de imagen para reformas electorales de 1977 a 19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365" y="3223577"/>
            <a:ext cx="4381500"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7020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22910"/>
            <a:ext cx="10363826" cy="5368289"/>
          </a:xfrm>
        </p:spPr>
        <p:txBody>
          <a:bodyPr/>
          <a:lstStyle/>
          <a:p>
            <a:pPr marL="0" indent="0" algn="just">
              <a:buNone/>
            </a:pPr>
            <a:r>
              <a:rPr lang="es-MX" sz="2400" dirty="0">
                <a:latin typeface="Arial" panose="020B0604020202020204" pitchFamily="34" charset="0"/>
                <a:cs typeface="Arial" panose="020B0604020202020204" pitchFamily="34" charset="0"/>
              </a:rPr>
              <a:t>así en Tabasco el 27 de marzo de 1991, se publicó en el Periódico Oficial del Estado, el Código de Instituciones y Procedimientos Electorales del Estado de Tabasco (</a:t>
            </a:r>
            <a:r>
              <a:rPr lang="es-MX" sz="2400" dirty="0" err="1">
                <a:latin typeface="Arial" panose="020B0604020202020204" pitchFamily="34" charset="0"/>
                <a:cs typeface="Arial" panose="020B0604020202020204" pitchFamily="34" charset="0"/>
              </a:rPr>
              <a:t>Coipet</a:t>
            </a:r>
            <a:r>
              <a:rPr lang="es-MX" sz="2400" dirty="0">
                <a:latin typeface="Arial" panose="020B0604020202020204" pitchFamily="34" charset="0"/>
                <a:cs typeface="Arial" panose="020B0604020202020204" pitchFamily="34" charset="0"/>
              </a:rPr>
              <a:t>). </a:t>
            </a:r>
          </a:p>
          <a:p>
            <a:pPr marL="0" indent="0" algn="just">
              <a:buNone/>
            </a:pPr>
            <a:r>
              <a:rPr lang="es-MX" sz="2400" dirty="0" smtClean="0">
                <a:latin typeface="Arial" panose="020B0604020202020204" pitchFamily="34" charset="0"/>
                <a:cs typeface="Arial" panose="020B0604020202020204" pitchFamily="34" charset="0"/>
              </a:rPr>
              <a:t>Este </a:t>
            </a:r>
            <a:r>
              <a:rPr lang="es-MX" sz="2400" dirty="0">
                <a:latin typeface="Arial" panose="020B0604020202020204" pitchFamily="34" charset="0"/>
                <a:cs typeface="Arial" panose="020B0604020202020204" pitchFamily="34" charset="0"/>
              </a:rPr>
              <a:t>nuevo ordenamiento trata de perfeccionar las técnicas </a:t>
            </a:r>
            <a:r>
              <a:rPr lang="es-MX" sz="2400" dirty="0" smtClean="0">
                <a:latin typeface="Arial" panose="020B0604020202020204" pitchFamily="34" charset="0"/>
                <a:cs typeface="Arial" panose="020B0604020202020204" pitchFamily="34" charset="0"/>
              </a:rPr>
              <a:t>           electorales</a:t>
            </a:r>
            <a:r>
              <a:rPr lang="es-MX" sz="2400" dirty="0">
                <a:latin typeface="Arial" panose="020B0604020202020204" pitchFamily="34" charset="0"/>
                <a:cs typeface="Arial" panose="020B0604020202020204" pitchFamily="34" charset="0"/>
              </a:rPr>
              <a:t>, ofreciendo una participación más activa de los Partidos Políticos y de la Ciudadanía al haberse creado la figura de los Consejeros </a:t>
            </a:r>
            <a:r>
              <a:rPr lang="es-MX" sz="2400" dirty="0" smtClean="0">
                <a:latin typeface="Arial" panose="020B0604020202020204" pitchFamily="34" charset="0"/>
                <a:cs typeface="Arial" panose="020B0604020202020204" pitchFamily="34" charset="0"/>
              </a:rPr>
              <a:t>Magistrados.</a:t>
            </a:r>
            <a:endParaRPr lang="es-MX" sz="2400" dirty="0">
              <a:latin typeface="Arial" panose="020B0604020202020204" pitchFamily="34" charset="0"/>
              <a:cs typeface="Arial" panose="020B0604020202020204" pitchFamily="34" charset="0"/>
            </a:endParaRPr>
          </a:p>
          <a:p>
            <a:endParaRPr lang="es-MX" dirty="0"/>
          </a:p>
        </p:txBody>
      </p:sp>
      <p:pic>
        <p:nvPicPr>
          <p:cNvPr id="5122" name="Picture 2" descr="Resultado de imagen para COIP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4795" y="4240529"/>
            <a:ext cx="4762500" cy="2046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717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22514"/>
            <a:ext cx="10363826" cy="5268685"/>
          </a:xfrm>
        </p:spPr>
        <p:txBody>
          <a:bodyPr/>
          <a:lstStyle/>
          <a:p>
            <a:pPr algn="just"/>
            <a:r>
              <a:rPr lang="es-MX" b="1" dirty="0">
                <a:latin typeface="Arial" panose="020B0604020202020204" pitchFamily="34" charset="0"/>
                <a:cs typeface="Arial" panose="020B0604020202020204" pitchFamily="34" charset="0"/>
              </a:rPr>
              <a:t>1951:</a:t>
            </a:r>
            <a:r>
              <a:rPr lang="es-MX" dirty="0">
                <a:latin typeface="Arial" panose="020B0604020202020204" pitchFamily="34" charset="0"/>
                <a:cs typeface="Arial" panose="020B0604020202020204" pitchFamily="34" charset="0"/>
              </a:rPr>
              <a:t> El Congreso de la Unión aprueba reformar la Ley Federal Electoral para que la Comisión Federal de Vigilancia Electoral pueda arbitrar el registro de nuevos partidos políticos y emitir constancias de mayoría.</a:t>
            </a:r>
          </a:p>
          <a:p>
            <a:endParaRPr lang="es-MX" dirty="0">
              <a:latin typeface="Arial" panose="020B0604020202020204" pitchFamily="34" charset="0"/>
              <a:cs typeface="Arial" panose="020B0604020202020204" pitchFamily="34" charset="0"/>
            </a:endParaRPr>
          </a:p>
        </p:txBody>
      </p:sp>
      <p:pic>
        <p:nvPicPr>
          <p:cNvPr id="16386" name="Picture 2" descr="Resultado de imagen para Ley Electoral de 19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5383" y="2346641"/>
            <a:ext cx="2939144" cy="344455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Resultado de imagen para historia del congreso de la un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361" y="2346641"/>
            <a:ext cx="4834436" cy="311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0341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57200"/>
            <a:ext cx="10363826" cy="5333999"/>
          </a:xfrm>
        </p:spPr>
        <p:txBody>
          <a:bodyPr>
            <a:normAutofit/>
          </a:bodyPr>
          <a:lstStyle/>
          <a:p>
            <a:pPr algn="just"/>
            <a:r>
              <a:rPr lang="es-MX" dirty="0" smtClean="0">
                <a:latin typeface="Arial" panose="020B0604020202020204" pitchFamily="34" charset="0"/>
                <a:cs typeface="Arial" panose="020B0604020202020204" pitchFamily="34" charset="0"/>
              </a:rPr>
              <a:t>Para </a:t>
            </a:r>
            <a:r>
              <a:rPr lang="es-MX" dirty="0">
                <a:latin typeface="Arial" panose="020B0604020202020204" pitchFamily="34" charset="0"/>
                <a:cs typeface="Arial" panose="020B0604020202020204" pitchFamily="34" charset="0"/>
              </a:rPr>
              <a:t>el Proceso Electoral Estatal de 1991, a raíz de la reforma Electoral local y </a:t>
            </a:r>
            <a:r>
              <a:rPr lang="es-MX" dirty="0" smtClean="0">
                <a:latin typeface="Arial" panose="020B0604020202020204" pitchFamily="34" charset="0"/>
                <a:cs typeface="Arial" panose="020B0604020202020204" pitchFamily="34" charset="0"/>
              </a:rPr>
              <a:t>según lo </a:t>
            </a:r>
            <a:r>
              <a:rPr lang="es-MX" dirty="0">
                <a:latin typeface="Arial" panose="020B0604020202020204" pitchFamily="34" charset="0"/>
                <a:cs typeface="Arial" panose="020B0604020202020204" pitchFamily="34" charset="0"/>
              </a:rPr>
              <a:t>dispuesto </a:t>
            </a:r>
            <a:r>
              <a:rPr lang="es-MX" dirty="0" smtClean="0">
                <a:latin typeface="Arial" panose="020B0604020202020204" pitchFamily="34" charset="0"/>
                <a:cs typeface="Arial" panose="020B0604020202020204" pitchFamily="34" charset="0"/>
              </a:rPr>
              <a:t>por </a:t>
            </a:r>
            <a:r>
              <a:rPr lang="es-MX" dirty="0">
                <a:latin typeface="Arial" panose="020B0604020202020204" pitchFamily="34" charset="0"/>
                <a:cs typeface="Arial" panose="020B0604020202020204" pitchFamily="34" charset="0"/>
              </a:rPr>
              <a:t>el “</a:t>
            </a:r>
            <a:r>
              <a:rPr lang="es-MX" dirty="0" err="1" smtClean="0">
                <a:latin typeface="Arial" panose="020B0604020202020204" pitchFamily="34" charset="0"/>
                <a:cs typeface="Arial" panose="020B0604020202020204" pitchFamily="34" charset="0"/>
              </a:rPr>
              <a:t>Coipet</a:t>
            </a:r>
            <a:r>
              <a:rPr lang="es-MX" dirty="0" smtClean="0">
                <a:latin typeface="Arial" panose="020B0604020202020204" pitchFamily="34" charset="0"/>
                <a:cs typeface="Arial" panose="020B0604020202020204" pitchFamily="34" charset="0"/>
              </a:rPr>
              <a:t>“ nace </a:t>
            </a:r>
            <a:r>
              <a:rPr lang="es-MX" dirty="0">
                <a:latin typeface="Arial" panose="020B0604020202020204" pitchFamily="34" charset="0"/>
                <a:cs typeface="Arial" panose="020B0604020202020204" pitchFamily="34" charset="0"/>
              </a:rPr>
              <a:t>el Instituto Estatal Electoral (IEE) que se encargaría de </a:t>
            </a:r>
            <a:r>
              <a:rPr lang="es-MX" dirty="0" smtClean="0">
                <a:latin typeface="Arial" panose="020B0604020202020204" pitchFamily="34" charset="0"/>
                <a:cs typeface="Arial" panose="020B0604020202020204" pitchFamily="34" charset="0"/>
              </a:rPr>
              <a:t>la organización</a:t>
            </a:r>
            <a:r>
              <a:rPr lang="es-MX" dirty="0">
                <a:latin typeface="Arial" panose="020B0604020202020204" pitchFamily="34" charset="0"/>
                <a:cs typeface="Arial" panose="020B0604020202020204" pitchFamily="34" charset="0"/>
              </a:rPr>
              <a:t>, vigilancia y desarrollo del referido proceso electoral, en el que se habrían </a:t>
            </a:r>
            <a:r>
              <a:rPr lang="es-MX" dirty="0" smtClean="0">
                <a:latin typeface="Arial" panose="020B0604020202020204" pitchFamily="34" charset="0"/>
                <a:cs typeface="Arial" panose="020B0604020202020204" pitchFamily="34" charset="0"/>
              </a:rPr>
              <a:t>de elegir </a:t>
            </a:r>
            <a:r>
              <a:rPr lang="es-MX" dirty="0">
                <a:latin typeface="Arial" panose="020B0604020202020204" pitchFamily="34" charset="0"/>
                <a:cs typeface="Arial" panose="020B0604020202020204" pitchFamily="34" charset="0"/>
              </a:rPr>
              <a:t>Diputados al Congreso Local y Presidentes Municipales y Regidores, el cual </a:t>
            </a:r>
            <a:r>
              <a:rPr lang="es-MX" dirty="0" smtClean="0">
                <a:latin typeface="Arial" panose="020B0604020202020204" pitchFamily="34" charset="0"/>
                <a:cs typeface="Arial" panose="020B0604020202020204" pitchFamily="34" charset="0"/>
              </a:rPr>
              <a:t>quedaría integrado </a:t>
            </a:r>
            <a:r>
              <a:rPr lang="es-MX" dirty="0">
                <a:latin typeface="Arial" panose="020B0604020202020204" pitchFamily="34" charset="0"/>
                <a:cs typeface="Arial" panose="020B0604020202020204" pitchFamily="34" charset="0"/>
              </a:rPr>
              <a:t>por:</a:t>
            </a:r>
          </a:p>
          <a:p>
            <a:pPr algn="just"/>
            <a:r>
              <a:rPr lang="es-MX" sz="1800" i="1" dirty="0" smtClean="0">
                <a:latin typeface="Arial" panose="020B0604020202020204" pitchFamily="34" charset="0"/>
                <a:cs typeface="Arial" panose="020B0604020202020204" pitchFamily="34" charset="0"/>
              </a:rPr>
              <a:t>Director</a:t>
            </a:r>
            <a:r>
              <a:rPr lang="es-MX" sz="1800" i="1" dirty="0">
                <a:latin typeface="Arial" panose="020B0604020202020204" pitchFamily="34" charset="0"/>
                <a:cs typeface="Arial" panose="020B0604020202020204" pitchFamily="34" charset="0"/>
              </a:rPr>
              <a:t> General: Lic. Manuel Colorado León</a:t>
            </a:r>
          </a:p>
          <a:p>
            <a:pPr algn="just"/>
            <a:r>
              <a:rPr lang="es-MX" sz="1800" i="1" dirty="0" smtClean="0">
                <a:latin typeface="Arial" panose="020B0604020202020204" pitchFamily="34" charset="0"/>
                <a:cs typeface="Arial" panose="020B0604020202020204" pitchFamily="34" charset="0"/>
              </a:rPr>
              <a:t>Director </a:t>
            </a:r>
            <a:r>
              <a:rPr lang="es-MX" sz="1800" i="1" dirty="0">
                <a:latin typeface="Arial" panose="020B0604020202020204" pitchFamily="34" charset="0"/>
                <a:cs typeface="Arial" panose="020B0604020202020204" pitchFamily="34" charset="0"/>
              </a:rPr>
              <a:t>de Funcionamiento Electoral: Lic. Sergio R. Chávez S.</a:t>
            </a:r>
          </a:p>
          <a:p>
            <a:pPr algn="just"/>
            <a:r>
              <a:rPr lang="es-MX" sz="1800" i="1" dirty="0">
                <a:latin typeface="Arial" panose="020B0604020202020204" pitchFamily="34" charset="0"/>
                <a:cs typeface="Arial" panose="020B0604020202020204" pitchFamily="34" charset="0"/>
              </a:rPr>
              <a:t>Director de Capacitación: Lic. Francisco Armengol Hernández</a:t>
            </a:r>
          </a:p>
          <a:p>
            <a:pPr algn="just"/>
            <a:r>
              <a:rPr lang="es-MX" sz="1800" i="1" dirty="0" smtClean="0">
                <a:latin typeface="Arial" panose="020B0604020202020204" pitchFamily="34" charset="0"/>
                <a:cs typeface="Arial" panose="020B0604020202020204" pitchFamily="34" charset="0"/>
              </a:rPr>
              <a:t>Director </a:t>
            </a:r>
            <a:r>
              <a:rPr lang="es-MX" sz="1800" i="1" dirty="0">
                <a:latin typeface="Arial" panose="020B0604020202020204" pitchFamily="34" charset="0"/>
                <a:cs typeface="Arial" panose="020B0604020202020204" pitchFamily="34" charset="0"/>
              </a:rPr>
              <a:t>del Registro Estatal de Electores: Lic. José del Rosario Pérez Morales</a:t>
            </a:r>
          </a:p>
          <a:p>
            <a:pPr algn="just"/>
            <a:r>
              <a:rPr lang="es-MX" sz="1800" i="1" dirty="0" smtClean="0">
                <a:latin typeface="Arial" panose="020B0604020202020204" pitchFamily="34" charset="0"/>
                <a:cs typeface="Arial" panose="020B0604020202020204" pitchFamily="34" charset="0"/>
              </a:rPr>
              <a:t>Director</a:t>
            </a:r>
            <a:r>
              <a:rPr lang="es-MX" sz="1800" i="1" dirty="0">
                <a:latin typeface="Arial" panose="020B0604020202020204" pitchFamily="34" charset="0"/>
                <a:cs typeface="Arial" panose="020B0604020202020204" pitchFamily="34" charset="0"/>
              </a:rPr>
              <a:t> de Administración: Lic. Víctor Manuel Cabrera G.</a:t>
            </a:r>
          </a:p>
          <a:p>
            <a:pPr algn="just"/>
            <a:endParaRPr lang="es-MX"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4520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365760"/>
            <a:ext cx="10363826" cy="5425439"/>
          </a:xfrm>
        </p:spPr>
        <p:txBody>
          <a:bodyPr/>
          <a:lstStyle/>
          <a:p>
            <a:pPr algn="just"/>
            <a:r>
              <a:rPr lang="es-MX" dirty="0">
                <a:latin typeface="Arial" panose="020B0604020202020204" pitchFamily="34" charset="0"/>
                <a:cs typeface="Arial" panose="020B0604020202020204" pitchFamily="34" charset="0"/>
              </a:rPr>
              <a:t>La Comisión Estatal Electoral estaba integrada de la siguiente manera</a:t>
            </a:r>
            <a:r>
              <a:rPr lang="es-MX" dirty="0" smtClean="0">
                <a:latin typeface="Arial" panose="020B0604020202020204" pitchFamily="34" charset="0"/>
                <a:cs typeface="Arial" panose="020B0604020202020204" pitchFamily="34" charset="0"/>
              </a:rPr>
              <a:t>: Presidida </a:t>
            </a:r>
            <a:r>
              <a:rPr lang="es-MX" dirty="0">
                <a:latin typeface="Arial" panose="020B0604020202020204" pitchFamily="34" charset="0"/>
                <a:cs typeface="Arial" panose="020B0604020202020204" pitchFamily="34" charset="0"/>
              </a:rPr>
              <a:t>por el entonces Secretario de Gobierno Lic. Fernando Sánchez de la Cruz</a:t>
            </a:r>
            <a:r>
              <a:rPr lang="es-MX" dirty="0" smtClean="0">
                <a:latin typeface="Arial" panose="020B0604020202020204" pitchFamily="34" charset="0"/>
                <a:cs typeface="Arial" panose="020B0604020202020204" pitchFamily="34" charset="0"/>
              </a:rPr>
              <a:t>, una </a:t>
            </a:r>
            <a:r>
              <a:rPr lang="es-MX" dirty="0">
                <a:latin typeface="Arial" panose="020B0604020202020204" pitchFamily="34" charset="0"/>
                <a:cs typeface="Arial" panose="020B0604020202020204" pitchFamily="34" charset="0"/>
              </a:rPr>
              <a:t>Secretaría Técnica cargo </a:t>
            </a:r>
            <a:r>
              <a:rPr lang="es-MX" dirty="0" smtClean="0">
                <a:latin typeface="Arial" panose="020B0604020202020204" pitchFamily="34" charset="0"/>
                <a:cs typeface="Arial" panose="020B0604020202020204" pitchFamily="34" charset="0"/>
              </a:rPr>
              <a:t>de </a:t>
            </a:r>
            <a:r>
              <a:rPr lang="es-MX" dirty="0">
                <a:latin typeface="Arial" panose="020B0604020202020204" pitchFamily="34" charset="0"/>
                <a:cs typeface="Arial" panose="020B0604020202020204" pitchFamily="34" charset="0"/>
              </a:rPr>
              <a:t>la Lic. Felipa Nery Marcial Bello, </a:t>
            </a:r>
            <a:r>
              <a:rPr lang="es-MX" dirty="0" smtClean="0">
                <a:latin typeface="Arial" panose="020B0604020202020204" pitchFamily="34" charset="0"/>
                <a:cs typeface="Arial" panose="020B0604020202020204" pitchFamily="34" charset="0"/>
              </a:rPr>
              <a:t>dos comisionados </a:t>
            </a:r>
            <a:r>
              <a:rPr lang="es-MX" dirty="0">
                <a:latin typeface="Arial" panose="020B0604020202020204" pitchFamily="34" charset="0"/>
                <a:cs typeface="Arial" panose="020B0604020202020204" pitchFamily="34" charset="0"/>
              </a:rPr>
              <a:t>del poder legislativo (Dos Diputados designados por Congreso del Estado</a:t>
            </a:r>
            <a:r>
              <a:rPr lang="es-MX" dirty="0" smtClean="0">
                <a:latin typeface="Arial" panose="020B0604020202020204" pitchFamily="34" charset="0"/>
                <a:cs typeface="Arial" panose="020B0604020202020204" pitchFamily="34" charset="0"/>
              </a:rPr>
              <a:t>) Y los </a:t>
            </a:r>
            <a:r>
              <a:rPr lang="es-MX" dirty="0">
                <a:latin typeface="Arial" panose="020B0604020202020204" pitchFamily="34" charset="0"/>
                <a:cs typeface="Arial" panose="020B0604020202020204" pitchFamily="34" charset="0"/>
              </a:rPr>
              <a:t>representantes de los Partidos Políticos que hayan alcanzado el 1.5 % de la </a:t>
            </a:r>
            <a:r>
              <a:rPr lang="es-MX" dirty="0" smtClean="0">
                <a:latin typeface="Arial" panose="020B0604020202020204" pitchFamily="34" charset="0"/>
                <a:cs typeface="Arial" panose="020B0604020202020204" pitchFamily="34" charset="0"/>
              </a:rPr>
              <a:t>votación estatal </a:t>
            </a:r>
            <a:r>
              <a:rPr lang="es-MX" dirty="0">
                <a:latin typeface="Arial" panose="020B0604020202020204" pitchFamily="34" charset="0"/>
                <a:cs typeface="Arial" panose="020B0604020202020204" pitchFamily="34" charset="0"/>
              </a:rPr>
              <a:t>emitida en el proceso inmediato anterior, y el Director del Registro Federal </a:t>
            </a:r>
            <a:r>
              <a:rPr lang="es-MX" dirty="0" smtClean="0">
                <a:latin typeface="Arial" panose="020B0604020202020204" pitchFamily="34" charset="0"/>
                <a:cs typeface="Arial" panose="020B0604020202020204" pitchFamily="34" charset="0"/>
              </a:rPr>
              <a:t>de Electores.</a:t>
            </a:r>
            <a:endParaRPr lang="es-MX" dirty="0">
              <a:latin typeface="Arial" panose="020B0604020202020204" pitchFamily="34" charset="0"/>
              <a:cs typeface="Arial" panose="020B0604020202020204" pitchFamily="34" charset="0"/>
            </a:endParaRPr>
          </a:p>
        </p:txBody>
      </p:sp>
      <p:pic>
        <p:nvPicPr>
          <p:cNvPr id="6146" name="Picture 2" descr="Resultado de imagen para comision estatal electo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469" y="3486150"/>
            <a:ext cx="7520305"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7660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18012"/>
            <a:ext cx="10363826" cy="5373188"/>
          </a:xfrm>
        </p:spPr>
        <p:txBody>
          <a:bodyPr>
            <a:normAutofit/>
          </a:bodyPr>
          <a:lstStyle/>
          <a:p>
            <a:pPr algn="just"/>
            <a:r>
              <a:rPr lang="es-MX" dirty="0">
                <a:latin typeface="Arial" panose="020B0604020202020204" pitchFamily="34" charset="0"/>
                <a:cs typeface="Arial" panose="020B0604020202020204" pitchFamily="34" charset="0"/>
              </a:rPr>
              <a:t>Aún con las reformas electorales realizadas para este </a:t>
            </a:r>
            <a:r>
              <a:rPr lang="es-MX" dirty="0" smtClean="0">
                <a:latin typeface="Arial" panose="020B0604020202020204" pitchFamily="34" charset="0"/>
                <a:cs typeface="Arial" panose="020B0604020202020204" pitchFamily="34" charset="0"/>
              </a:rPr>
              <a:t>proceso  </a:t>
            </a:r>
            <a:r>
              <a:rPr lang="es-MX" dirty="0">
                <a:latin typeface="Arial" panose="020B0604020202020204" pitchFamily="34" charset="0"/>
                <a:cs typeface="Arial" panose="020B0604020202020204" pitchFamily="34" charset="0"/>
              </a:rPr>
              <a:t> electoral, </a:t>
            </a:r>
            <a:r>
              <a:rPr lang="es-MX" dirty="0" smtClean="0">
                <a:latin typeface="Arial" panose="020B0604020202020204" pitchFamily="34" charset="0"/>
                <a:cs typeface="Arial" panose="020B0604020202020204" pitchFamily="34" charset="0"/>
              </a:rPr>
              <a:t>la problemática </a:t>
            </a:r>
            <a:r>
              <a:rPr lang="es-MX" dirty="0">
                <a:latin typeface="Arial" panose="020B0604020202020204" pitchFamily="34" charset="0"/>
                <a:cs typeface="Arial" panose="020B0604020202020204" pitchFamily="34" charset="0"/>
              </a:rPr>
              <a:t>electoral fue mayúscula, pues las inconformidades de los partidos políticos </a:t>
            </a:r>
            <a:r>
              <a:rPr lang="es-MX" dirty="0" smtClean="0">
                <a:latin typeface="Arial" panose="020B0604020202020204" pitchFamily="34" charset="0"/>
                <a:cs typeface="Arial" panose="020B0604020202020204" pitchFamily="34" charset="0"/>
              </a:rPr>
              <a:t>que participaron </a:t>
            </a:r>
            <a:r>
              <a:rPr lang="es-MX" dirty="0">
                <a:latin typeface="Arial" panose="020B0604020202020204" pitchFamily="34" charset="0"/>
                <a:cs typeface="Arial" panose="020B0604020202020204" pitchFamily="34" charset="0"/>
              </a:rPr>
              <a:t>en el mismo, sobre todo el recién fundado Partido de La Revolución </a:t>
            </a:r>
            <a:r>
              <a:rPr lang="es-MX" dirty="0" smtClean="0">
                <a:latin typeface="Arial" panose="020B0604020202020204" pitchFamily="34" charset="0"/>
                <a:cs typeface="Arial" panose="020B0604020202020204" pitchFamily="34" charset="0"/>
              </a:rPr>
              <a:t>Democrática que </a:t>
            </a:r>
            <a:r>
              <a:rPr lang="es-MX" dirty="0">
                <a:latin typeface="Arial" panose="020B0604020202020204" pitchFamily="34" charset="0"/>
                <a:cs typeface="Arial" panose="020B0604020202020204" pitchFamily="34" charset="0"/>
              </a:rPr>
              <a:t>en protesta a los resultados electorales realizo una marcha a la ciudad de México a </a:t>
            </a:r>
            <a:r>
              <a:rPr lang="es-MX" dirty="0" smtClean="0">
                <a:latin typeface="Arial" panose="020B0604020202020204" pitchFamily="34" charset="0"/>
                <a:cs typeface="Arial" panose="020B0604020202020204" pitchFamily="34" charset="0"/>
              </a:rPr>
              <a:t>la que denomino: </a:t>
            </a:r>
            <a:r>
              <a:rPr lang="es-MX" b="1" dirty="0" smtClean="0">
                <a:latin typeface="Arial" panose="020B0604020202020204" pitchFamily="34" charset="0"/>
                <a:cs typeface="Arial" panose="020B0604020202020204" pitchFamily="34" charset="0"/>
              </a:rPr>
              <a:t>“Éxodo </a:t>
            </a:r>
            <a:r>
              <a:rPr lang="es-MX" b="1" dirty="0">
                <a:latin typeface="Arial" panose="020B0604020202020204" pitchFamily="34" charset="0"/>
                <a:cs typeface="Arial" panose="020B0604020202020204" pitchFamily="34" charset="0"/>
              </a:rPr>
              <a:t>por la democracia”</a:t>
            </a:r>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primeramente la anulación de los </a:t>
            </a:r>
            <a:r>
              <a:rPr lang="es-MX" dirty="0" smtClean="0">
                <a:latin typeface="Arial" panose="020B0604020202020204" pitchFamily="34" charset="0"/>
                <a:cs typeface="Arial" panose="020B0604020202020204" pitchFamily="34" charset="0"/>
              </a:rPr>
              <a:t>resultados electorales </a:t>
            </a:r>
            <a:r>
              <a:rPr lang="es-MX" dirty="0">
                <a:latin typeface="Arial" panose="020B0604020202020204" pitchFamily="34" charset="0"/>
                <a:cs typeface="Arial" panose="020B0604020202020204" pitchFamily="34" charset="0"/>
              </a:rPr>
              <a:t>para elegir el H. Ayuntamiento de </a:t>
            </a:r>
            <a:r>
              <a:rPr lang="es-MX" dirty="0" smtClean="0">
                <a:latin typeface="Arial" panose="020B0604020202020204" pitchFamily="34" charset="0"/>
                <a:cs typeface="Arial" panose="020B0604020202020204" pitchFamily="34" charset="0"/>
              </a:rPr>
              <a:t>Cárdenas y que para </a:t>
            </a:r>
            <a:r>
              <a:rPr lang="es-MX" dirty="0">
                <a:latin typeface="Arial" panose="020B0604020202020204" pitchFamily="34" charset="0"/>
                <a:cs typeface="Arial" panose="020B0604020202020204" pitchFamily="34" charset="0"/>
              </a:rPr>
              <a:t>los casos de </a:t>
            </a:r>
            <a:r>
              <a:rPr lang="es-MX" dirty="0" smtClean="0">
                <a:latin typeface="Arial" panose="020B0604020202020204" pitchFamily="34" charset="0"/>
                <a:cs typeface="Arial" panose="020B0604020202020204" pitchFamily="34" charset="0"/>
              </a:rPr>
              <a:t>Macuspana y </a:t>
            </a:r>
            <a:r>
              <a:rPr lang="es-MX" dirty="0" err="1">
                <a:latin typeface="Arial" panose="020B0604020202020204" pitchFamily="34" charset="0"/>
                <a:cs typeface="Arial" panose="020B0604020202020204" pitchFamily="34" charset="0"/>
              </a:rPr>
              <a:t>Nacajuca</a:t>
            </a:r>
            <a:r>
              <a:rPr lang="es-MX" dirty="0">
                <a:latin typeface="Arial" panose="020B0604020202020204" pitchFamily="34" charset="0"/>
                <a:cs typeface="Arial" panose="020B0604020202020204" pitchFamily="34" charset="0"/>
              </a:rPr>
              <a:t>, fueran destituidos los presidentes municipales electos y se crearan </a:t>
            </a:r>
            <a:r>
              <a:rPr lang="es-MX" dirty="0" smtClean="0">
                <a:latin typeface="Arial" panose="020B0604020202020204" pitchFamily="34" charset="0"/>
                <a:cs typeface="Arial" panose="020B0604020202020204" pitchFamily="34" charset="0"/>
              </a:rPr>
              <a:t>Consejos Municipales </a:t>
            </a:r>
            <a:r>
              <a:rPr lang="es-MX" dirty="0">
                <a:latin typeface="Arial" panose="020B0604020202020204" pitchFamily="34" charset="0"/>
                <a:cs typeface="Arial" panose="020B0604020202020204" pitchFamily="34" charset="0"/>
              </a:rPr>
              <a:t>para la administración y gobierno de los mismos</a:t>
            </a:r>
          </a:p>
          <a:p>
            <a:pPr algn="just"/>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7635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57200"/>
            <a:ext cx="10363826" cy="5333999"/>
          </a:xfrm>
        </p:spPr>
        <p:txBody>
          <a:bodyPr/>
          <a:lstStyle/>
          <a:p>
            <a:pPr algn="just"/>
            <a:r>
              <a:rPr lang="es-MX" dirty="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El </a:t>
            </a:r>
            <a:r>
              <a:rPr lang="es-MX" dirty="0">
                <a:latin typeface="Arial" panose="020B0604020202020204" pitchFamily="34" charset="0"/>
                <a:cs typeface="Arial" panose="020B0604020202020204" pitchFamily="34" charset="0"/>
              </a:rPr>
              <a:t>día 5 de enero de 1994 es publicado en el suplemento del Periódico Oficial del </a:t>
            </a:r>
            <a:r>
              <a:rPr lang="es-MX" dirty="0" smtClean="0">
                <a:latin typeface="Arial" panose="020B0604020202020204" pitchFamily="34" charset="0"/>
                <a:cs typeface="Arial" panose="020B0604020202020204" pitchFamily="34" charset="0"/>
              </a:rPr>
              <a:t>Estado número </a:t>
            </a:r>
            <a:r>
              <a:rPr lang="es-MX" dirty="0">
                <a:latin typeface="Arial" panose="020B0604020202020204" pitchFamily="34" charset="0"/>
                <a:cs typeface="Arial" panose="020B0604020202020204" pitchFamily="34" charset="0"/>
              </a:rPr>
              <a:t>5356 el decreto número 0585 donde se aprueba el código de instituciones </a:t>
            </a:r>
            <a:r>
              <a:rPr lang="es-MX" dirty="0" smtClean="0">
                <a:latin typeface="Arial" panose="020B0604020202020204" pitchFamily="34" charset="0"/>
                <a:cs typeface="Arial" panose="020B0604020202020204" pitchFamily="34" charset="0"/>
              </a:rPr>
              <a:t>y procedimientos </a:t>
            </a:r>
            <a:r>
              <a:rPr lang="es-MX" dirty="0">
                <a:latin typeface="Arial" panose="020B0604020202020204" pitchFamily="34" charset="0"/>
                <a:cs typeface="Arial" panose="020B0604020202020204" pitchFamily="34" charset="0"/>
              </a:rPr>
              <a:t>electorales del estado de </a:t>
            </a:r>
            <a:r>
              <a:rPr lang="es-MX" dirty="0" smtClean="0">
                <a:latin typeface="Arial" panose="020B0604020202020204" pitchFamily="34" charset="0"/>
                <a:cs typeface="Arial" panose="020B0604020202020204" pitchFamily="34" charset="0"/>
              </a:rPr>
              <a:t>Tabasco.</a:t>
            </a:r>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sp>
        <p:nvSpPr>
          <p:cNvPr id="2" name="AutoShape 2" descr="Resultado de imagen para COIP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7172" name="Picture 4" descr="Resultado de imagen para periodico oficial taba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145" y="2053907"/>
            <a:ext cx="7620000" cy="427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14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70264"/>
            <a:ext cx="10363826" cy="5320936"/>
          </a:xfrm>
        </p:spPr>
        <p:txBody>
          <a:bodyPr>
            <a:noAutofit/>
          </a:bodyPr>
          <a:lstStyle/>
          <a:p>
            <a:pPr algn="just"/>
            <a:r>
              <a:rPr lang="es-MX" sz="2400" dirty="0">
                <a:latin typeface="Arial" panose="020B0604020202020204" pitchFamily="34" charset="0"/>
                <a:cs typeface="Arial" panose="020B0604020202020204" pitchFamily="34" charset="0"/>
              </a:rPr>
              <a:t>Cuatro meses más tarde 5 de mayo de 1994 entraron en vigor las reformas hechas </a:t>
            </a:r>
            <a:r>
              <a:rPr lang="es-MX" sz="2400" dirty="0" smtClean="0">
                <a:latin typeface="Arial" panose="020B0604020202020204" pitchFamily="34" charset="0"/>
                <a:cs typeface="Arial" panose="020B0604020202020204" pitchFamily="34" charset="0"/>
              </a:rPr>
              <a:t>al Código </a:t>
            </a:r>
            <a:r>
              <a:rPr lang="es-MX" sz="2400" dirty="0">
                <a:latin typeface="Arial" panose="020B0604020202020204" pitchFamily="34" charset="0"/>
                <a:cs typeface="Arial" panose="020B0604020202020204" pitchFamily="34" charset="0"/>
              </a:rPr>
              <a:t>de Instituciones y Procedimientos Electorales del Estado de Tabasco. Los </a:t>
            </a:r>
            <a:r>
              <a:rPr lang="es-MX" sz="2400" dirty="0" smtClean="0">
                <a:latin typeface="Arial" panose="020B0604020202020204" pitchFamily="34" charset="0"/>
                <a:cs typeface="Arial" panose="020B0604020202020204" pitchFamily="34" charset="0"/>
              </a:rPr>
              <a:t>Órganos Centrales </a:t>
            </a:r>
            <a:r>
              <a:rPr lang="es-MX" sz="2400" dirty="0">
                <a:latin typeface="Arial" panose="020B0604020202020204" pitchFamily="34" charset="0"/>
                <a:cs typeface="Arial" panose="020B0604020202020204" pitchFamily="34" charset="0"/>
              </a:rPr>
              <a:t>del Instituto eran:</a:t>
            </a:r>
          </a:p>
          <a:p>
            <a:pPr algn="just"/>
            <a:r>
              <a:rPr lang="es-MX" sz="2400" i="1" dirty="0" smtClean="0">
                <a:latin typeface="Arial" panose="020B0604020202020204" pitchFamily="34" charset="0"/>
                <a:cs typeface="Arial" panose="020B0604020202020204" pitchFamily="34" charset="0"/>
              </a:rPr>
              <a:t>Consejo </a:t>
            </a:r>
            <a:r>
              <a:rPr lang="es-MX" sz="2400" i="1" dirty="0">
                <a:latin typeface="Arial" panose="020B0604020202020204" pitchFamily="34" charset="0"/>
                <a:cs typeface="Arial" panose="020B0604020202020204" pitchFamily="34" charset="0"/>
              </a:rPr>
              <a:t>Estatal Electoral</a:t>
            </a:r>
          </a:p>
          <a:p>
            <a:pPr algn="just"/>
            <a:r>
              <a:rPr lang="es-MX" sz="2400" i="1" dirty="0">
                <a:latin typeface="Arial" panose="020B0604020202020204" pitchFamily="34" charset="0"/>
                <a:cs typeface="Arial" panose="020B0604020202020204" pitchFamily="34" charset="0"/>
              </a:rPr>
              <a:t>J</a:t>
            </a:r>
            <a:r>
              <a:rPr lang="es-MX" sz="2400" i="1" dirty="0" smtClean="0">
                <a:latin typeface="Arial" panose="020B0604020202020204" pitchFamily="34" charset="0"/>
                <a:cs typeface="Arial" panose="020B0604020202020204" pitchFamily="34" charset="0"/>
              </a:rPr>
              <a:t>unta </a:t>
            </a:r>
            <a:r>
              <a:rPr lang="es-MX" sz="2400" i="1" dirty="0">
                <a:latin typeface="Arial" panose="020B0604020202020204" pitchFamily="34" charset="0"/>
                <a:cs typeface="Arial" panose="020B0604020202020204" pitchFamily="34" charset="0"/>
              </a:rPr>
              <a:t>Estatal Ejecutiva y</a:t>
            </a:r>
          </a:p>
          <a:p>
            <a:pPr algn="just"/>
            <a:r>
              <a:rPr lang="es-MX" sz="2400" i="1" dirty="0" smtClean="0">
                <a:latin typeface="Arial" panose="020B0604020202020204" pitchFamily="34" charset="0"/>
                <a:cs typeface="Arial" panose="020B0604020202020204" pitchFamily="34" charset="0"/>
              </a:rPr>
              <a:t>Dirección </a:t>
            </a:r>
            <a:r>
              <a:rPr lang="es-MX" sz="2400" i="1" dirty="0">
                <a:latin typeface="Arial" panose="020B0604020202020204" pitchFamily="34" charset="0"/>
                <a:cs typeface="Arial" panose="020B0604020202020204" pitchFamily="34" charset="0"/>
              </a:rPr>
              <a:t>General del </a:t>
            </a:r>
            <a:r>
              <a:rPr lang="es-MX" sz="2400" i="1" dirty="0" smtClean="0">
                <a:latin typeface="Arial" panose="020B0604020202020204" pitchFamily="34" charset="0"/>
                <a:cs typeface="Arial" panose="020B0604020202020204" pitchFamily="34" charset="0"/>
              </a:rPr>
              <a:t>Instituto.</a:t>
            </a:r>
          </a:p>
          <a:p>
            <a:pPr marL="0" indent="0" algn="just">
              <a:buNone/>
            </a:pPr>
            <a:r>
              <a:rPr lang="es-MX" sz="2400" dirty="0" smtClean="0">
                <a:latin typeface="Arial" panose="020B0604020202020204" pitchFamily="34" charset="0"/>
                <a:cs typeface="Arial" panose="020B0604020202020204" pitchFamily="34" charset="0"/>
              </a:rPr>
              <a:t>El </a:t>
            </a:r>
            <a:r>
              <a:rPr lang="es-MX" sz="2400" dirty="0">
                <a:latin typeface="Arial" panose="020B0604020202020204" pitchFamily="34" charset="0"/>
                <a:cs typeface="Arial" panose="020B0604020202020204" pitchFamily="34" charset="0"/>
              </a:rPr>
              <a:t>Consejo Estatal Electoral constituía el Órgano Superior de Dirección. Así también </a:t>
            </a:r>
            <a:r>
              <a:rPr lang="es-MX" sz="2400" dirty="0" smtClean="0">
                <a:latin typeface="Arial" panose="020B0604020202020204" pitchFamily="34" charset="0"/>
                <a:cs typeface="Arial" panose="020B0604020202020204" pitchFamily="34" charset="0"/>
              </a:rPr>
              <a:t>hay que </a:t>
            </a:r>
            <a:r>
              <a:rPr lang="es-MX" sz="2400" dirty="0">
                <a:latin typeface="Arial" panose="020B0604020202020204" pitchFamily="34" charset="0"/>
                <a:cs typeface="Arial" panose="020B0604020202020204" pitchFamily="34" charset="0"/>
              </a:rPr>
              <a:t>mencionar que aparece por primera vez la figura del Observador Electoral.</a:t>
            </a:r>
          </a:p>
          <a:p>
            <a:pPr algn="just"/>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6397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04950"/>
            <a:ext cx="10363826" cy="5386250"/>
          </a:xfrm>
        </p:spPr>
        <p:txBody>
          <a:bodyPr>
            <a:normAutofit fontScale="85000" lnSpcReduction="10000"/>
          </a:bodyPr>
          <a:lstStyle/>
          <a:p>
            <a:pPr algn="just"/>
            <a:r>
              <a:rPr lang="es-MX" sz="1800" dirty="0">
                <a:latin typeface="Arial" panose="020B0604020202020204" pitchFamily="34" charset="0"/>
                <a:cs typeface="Arial" panose="020B0604020202020204" pitchFamily="34" charset="0"/>
              </a:rPr>
              <a:t>Con esta reforma se implementa la ciudadanización del máximo órgano electoral en </a:t>
            </a:r>
            <a:r>
              <a:rPr lang="es-MX" sz="1800" dirty="0" smtClean="0">
                <a:latin typeface="Arial" panose="020B0604020202020204" pitchFamily="34" charset="0"/>
                <a:cs typeface="Arial" panose="020B0604020202020204" pitchFamily="34" charset="0"/>
              </a:rPr>
              <a:t>el estado</a:t>
            </a:r>
            <a:r>
              <a:rPr lang="es-MX" sz="1800" dirty="0">
                <a:latin typeface="Arial" panose="020B0604020202020204" pitchFamily="34" charset="0"/>
                <a:cs typeface="Arial" panose="020B0604020202020204" pitchFamily="34" charset="0"/>
              </a:rPr>
              <a:t>, designándose a ciudadanos tabasqueños que contaran con residencia en el estado</a:t>
            </a:r>
            <a:r>
              <a:rPr lang="es-MX" sz="1800" dirty="0" smtClean="0">
                <a:latin typeface="Arial" panose="020B0604020202020204" pitchFamily="34" charset="0"/>
                <a:cs typeface="Arial" panose="020B0604020202020204" pitchFamily="34" charset="0"/>
              </a:rPr>
              <a:t>, con </a:t>
            </a:r>
            <a:r>
              <a:rPr lang="es-MX" sz="1800" dirty="0">
                <a:latin typeface="Arial" panose="020B0604020202020204" pitchFamily="34" charset="0"/>
                <a:cs typeface="Arial" panose="020B0604020202020204" pitchFamily="34" charset="0"/>
              </a:rPr>
              <a:t>un modo honesto de vivir y con cierta experiencia en la materia electoral </a:t>
            </a:r>
            <a:r>
              <a:rPr lang="es-MX" sz="1800" dirty="0" smtClean="0">
                <a:latin typeface="Arial" panose="020B0604020202020204" pitchFamily="34" charset="0"/>
                <a:cs typeface="Arial" panose="020B0604020202020204" pitchFamily="34" charset="0"/>
              </a:rPr>
              <a:t>como Consejeros </a:t>
            </a:r>
            <a:r>
              <a:rPr lang="es-MX" sz="1800" dirty="0">
                <a:latin typeface="Arial" panose="020B0604020202020204" pitchFamily="34" charset="0"/>
                <a:cs typeface="Arial" panose="020B0604020202020204" pitchFamily="34" charset="0"/>
              </a:rPr>
              <a:t>Magistrados que sería la nueva figura encargada de ser los árbitros vigilantes </a:t>
            </a:r>
            <a:r>
              <a:rPr lang="es-MX" sz="1800" dirty="0" smtClean="0">
                <a:latin typeface="Arial" panose="020B0604020202020204" pitchFamily="34" charset="0"/>
                <a:cs typeface="Arial" panose="020B0604020202020204" pitchFamily="34" charset="0"/>
              </a:rPr>
              <a:t>del desarrollo DELPROCESO ELECTORAL DE 1994, SIENDO LOS SIGUIENTES  </a:t>
            </a:r>
            <a:r>
              <a:rPr lang="es-MX" dirty="0" smtClean="0"/>
              <a:t>Consejeros </a:t>
            </a:r>
            <a:r>
              <a:rPr lang="es-MX" dirty="0"/>
              <a:t>Magistrados</a:t>
            </a:r>
          </a:p>
          <a:p>
            <a:r>
              <a:rPr lang="es-MX" dirty="0" smtClean="0"/>
              <a:t>CP</a:t>
            </a:r>
            <a:r>
              <a:rPr lang="es-MX" dirty="0"/>
              <a:t>. Gonzalo Quintana Giordano (Presidente)</a:t>
            </a:r>
          </a:p>
          <a:p>
            <a:r>
              <a:rPr lang="es-MX" dirty="0" smtClean="0"/>
              <a:t>Lic</a:t>
            </a:r>
            <a:r>
              <a:rPr lang="es-MX" dirty="0"/>
              <a:t>. Rodolfo Campos Montejo </a:t>
            </a:r>
            <a:r>
              <a:rPr lang="es-MX" dirty="0" smtClean="0"/>
              <a:t>                                  suplente</a:t>
            </a:r>
            <a:r>
              <a:rPr lang="es-MX" dirty="0"/>
              <a:t> Lic. Sergio Pulido Fuentes</a:t>
            </a:r>
          </a:p>
          <a:p>
            <a:r>
              <a:rPr lang="es-MX" dirty="0" smtClean="0"/>
              <a:t>Lic</a:t>
            </a:r>
            <a:r>
              <a:rPr lang="es-MX" dirty="0"/>
              <a:t>. Leandro Hernández Sánchez </a:t>
            </a:r>
            <a:r>
              <a:rPr lang="es-MX" dirty="0" smtClean="0"/>
              <a:t>                                suplente</a:t>
            </a:r>
            <a:r>
              <a:rPr lang="es-MX" dirty="0"/>
              <a:t> Lic. Antonio </a:t>
            </a:r>
            <a:r>
              <a:rPr lang="es-MX" dirty="0" err="1"/>
              <a:t>L.Calderón</a:t>
            </a:r>
            <a:r>
              <a:rPr lang="es-MX" dirty="0"/>
              <a:t> Valencia</a:t>
            </a:r>
          </a:p>
          <a:p>
            <a:r>
              <a:rPr lang="es-MX" dirty="0" smtClean="0"/>
              <a:t>Lic</a:t>
            </a:r>
            <a:r>
              <a:rPr lang="es-MX" dirty="0"/>
              <a:t>. Ramiro López Díaz </a:t>
            </a:r>
            <a:r>
              <a:rPr lang="es-MX" dirty="0" smtClean="0"/>
              <a:t>                                                  suplente</a:t>
            </a:r>
            <a:r>
              <a:rPr lang="es-MX" dirty="0"/>
              <a:t> Lic. Jorge Guzmán Colorado</a:t>
            </a:r>
          </a:p>
          <a:p>
            <a:r>
              <a:rPr lang="es-MX" dirty="0" smtClean="0"/>
              <a:t>Lic</a:t>
            </a:r>
            <a:r>
              <a:rPr lang="es-MX" dirty="0"/>
              <a:t>. Carlos León Tosca </a:t>
            </a:r>
            <a:r>
              <a:rPr lang="es-MX" dirty="0" smtClean="0"/>
              <a:t>                                                suplente</a:t>
            </a:r>
            <a:r>
              <a:rPr lang="es-MX" dirty="0"/>
              <a:t> Lic. Germán </a:t>
            </a:r>
            <a:r>
              <a:rPr lang="es-MX" dirty="0" err="1"/>
              <a:t>Espinola</a:t>
            </a:r>
            <a:r>
              <a:rPr lang="es-MX" dirty="0"/>
              <a:t> </a:t>
            </a:r>
            <a:r>
              <a:rPr lang="es-MX" dirty="0" err="1"/>
              <a:t>Latourneire</a:t>
            </a:r>
            <a:endParaRPr lang="es-MX" dirty="0"/>
          </a:p>
          <a:p>
            <a:r>
              <a:rPr lang="es-MX" dirty="0" smtClean="0"/>
              <a:t>Lic</a:t>
            </a:r>
            <a:r>
              <a:rPr lang="es-MX" dirty="0"/>
              <a:t>. Cesar A. Pérez Priego Cobián </a:t>
            </a:r>
            <a:r>
              <a:rPr lang="es-MX" dirty="0" smtClean="0"/>
              <a:t>                                suplente</a:t>
            </a:r>
            <a:r>
              <a:rPr lang="es-MX" dirty="0"/>
              <a:t> Lic. </a:t>
            </a:r>
            <a:r>
              <a:rPr lang="es-MX" dirty="0" err="1"/>
              <a:t>Candido</a:t>
            </a:r>
            <a:r>
              <a:rPr lang="es-MX" dirty="0"/>
              <a:t> López Barradas</a:t>
            </a:r>
          </a:p>
          <a:p>
            <a:r>
              <a:rPr lang="es-MX" dirty="0" smtClean="0"/>
              <a:t>Lic</a:t>
            </a:r>
            <a:r>
              <a:rPr lang="es-MX" dirty="0"/>
              <a:t>. José de los Santos Avalos </a:t>
            </a:r>
            <a:r>
              <a:rPr lang="es-MX" dirty="0" err="1"/>
              <a:t>Colome</a:t>
            </a:r>
            <a:r>
              <a:rPr lang="es-MX" dirty="0"/>
              <a:t> </a:t>
            </a:r>
            <a:r>
              <a:rPr lang="es-MX" dirty="0" smtClean="0"/>
              <a:t>                     suplente </a:t>
            </a:r>
            <a:r>
              <a:rPr lang="es-MX" dirty="0"/>
              <a:t>Lic. Lorenzo A. Jesús </a:t>
            </a:r>
            <a:r>
              <a:rPr lang="es-MX" dirty="0" smtClean="0"/>
              <a:t>Mendoza</a:t>
            </a:r>
            <a:endParaRPr lang="es-MX" dirty="0"/>
          </a:p>
        </p:txBody>
      </p:sp>
      <p:sp>
        <p:nvSpPr>
          <p:cNvPr id="4" name="Rectangle 1"/>
          <p:cNvSpPr>
            <a:spLocks noChangeArrowheads="1"/>
          </p:cNvSpPr>
          <p:nvPr/>
        </p:nvSpPr>
        <p:spPr bwMode="auto">
          <a:xfrm>
            <a:off x="0" y="0"/>
            <a:ext cx="0" cy="0"/>
          </a:xfrm>
          <a:prstGeom prst="rect">
            <a:avLst/>
          </a:prstGeom>
          <a:solidFill>
            <a:srgbClr val="F1F1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6800" b="0" i="0" u="none" strike="noStrike" cap="none" normalizeH="0" baseline="0" smtClean="0">
                <a:ln>
                  <a:noFill/>
                </a:ln>
                <a:solidFill>
                  <a:srgbClr val="000000"/>
                </a:solidFill>
                <a:effectLst/>
                <a:latin typeface="ff2"/>
              </a:rPr>
              <a:t>Con esta reforma se implementa la ciudadanización del máximo órgano electoral en elestado, designándose a ciudadanos tabasqueños que contaran con residencia en el estado,con un modo honesto de vivir y con cierta experiencia en la materia electoral como</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smtClean="0">
                <a:ln>
                  <a:noFill/>
                </a:ln>
                <a:solidFill>
                  <a:srgbClr val="000000"/>
                </a:solidFill>
                <a:effectLst/>
                <a:latin typeface="Roboto"/>
              </a:rPr>
              <a:t>  </a:t>
            </a:r>
            <a:r>
              <a:rPr kumimoji="0" lang="es-MX" altLang="es-MX" sz="25900" b="0" i="0" u="none" strike="noStrike" cap="none" normalizeH="0" baseline="0" smtClean="0">
                <a:ln>
                  <a:noFill/>
                </a:ln>
                <a:solidFill>
                  <a:srgbClr val="000000"/>
                </a:solidFill>
                <a:effectLst/>
                <a:latin typeface="Roboto"/>
              </a:rPr>
              <a:t> </a:t>
            </a:r>
            <a:r>
              <a:rPr kumimoji="0" lang="es-MX" altLang="es-MX" sz="1200" b="0" i="0" u="none" strike="noStrike" cap="none" normalizeH="0" baseline="0" smtClean="0">
                <a:ln>
                  <a:noFill/>
                </a:ln>
                <a:solidFill>
                  <a:srgbClr val="000000"/>
                </a:solidFill>
                <a:effectLst/>
                <a:latin typeface="Roboto"/>
              </a:rPr>
              <a:t>                                                                                                                                                </a:t>
            </a:r>
            <a:endParaRPr kumimoji="0" lang="es-MX" altLang="es-MX"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smtClean="0">
                <a:ln>
                  <a:noFill/>
                </a:ln>
                <a:solidFill>
                  <a:srgbClr val="000000"/>
                </a:solidFill>
                <a:effectLst/>
                <a:latin typeface="Robot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6800" b="0" i="0" u="none" strike="noStrike" cap="none" normalizeH="0" baseline="0" smtClean="0">
                <a:ln>
                  <a:noFill/>
                </a:ln>
                <a:solidFill>
                  <a:srgbClr val="000000"/>
                </a:solidFill>
                <a:effectLst/>
                <a:latin typeface="ff2"/>
              </a:rPr>
              <a:t>Consejeros Magistrados que sería la nueva figura encargada de ser los árbitros vigilantes deldesarrollo del proceso electoral de 1994, y estos fueron los ciudadanos:Consejeros Magistrados</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200" b="0" i="0" u="none" strike="noStrike" cap="none" normalizeH="0" baseline="0" smtClean="0">
                <a:ln>
                  <a:noFill/>
                </a:ln>
                <a:solidFill>
                  <a:srgbClr val="000000"/>
                </a:solidFill>
                <a:effectLst/>
                <a:latin typeface="ff4"/>
              </a:rPr>
              <a:t></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6800" b="0" i="0" u="none" strike="noStrike" cap="none" normalizeH="0" baseline="0" smtClean="0">
                <a:ln>
                  <a:noFill/>
                </a:ln>
                <a:solidFill>
                  <a:srgbClr val="000000"/>
                </a:solidFill>
                <a:effectLst/>
                <a:latin typeface="ff2"/>
              </a:rPr>
              <a:t> CP. Gonzalo Quintana Giordano (Presidente)</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200" b="0" i="0" u="none" strike="noStrike" cap="none" normalizeH="0" baseline="0" smtClean="0">
                <a:ln>
                  <a:noFill/>
                </a:ln>
                <a:solidFill>
                  <a:srgbClr val="000000"/>
                </a:solidFill>
                <a:effectLst/>
                <a:latin typeface="ff4"/>
              </a:rPr>
              <a:t></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6800" b="0" i="0" u="none" strike="noStrike" cap="none" normalizeH="0" baseline="0" smtClean="0">
                <a:ln>
                  <a:noFill/>
                </a:ln>
                <a:solidFill>
                  <a:srgbClr val="000000"/>
                </a:solidFill>
                <a:effectLst/>
                <a:latin typeface="ff2"/>
              </a:rPr>
              <a:t> Lic. Rodolfo Campos Montejo suplente Lic. Sergio Pulido Fuentes</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200" b="0" i="0" u="none" strike="noStrike" cap="none" normalizeH="0" baseline="0" smtClean="0">
                <a:ln>
                  <a:noFill/>
                </a:ln>
                <a:solidFill>
                  <a:srgbClr val="000000"/>
                </a:solidFill>
                <a:effectLst/>
                <a:latin typeface="ff4"/>
              </a:rPr>
              <a:t></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6800" b="0" i="0" u="none" strike="noStrike" cap="none" normalizeH="0" baseline="0" smtClean="0">
                <a:ln>
                  <a:noFill/>
                </a:ln>
                <a:solidFill>
                  <a:srgbClr val="000000"/>
                </a:solidFill>
                <a:effectLst/>
                <a:latin typeface="ff2"/>
              </a:rPr>
              <a:t> Lic. Leandro Hernández Sánchez suplente Lic. Antonio L.Calderón Valencia</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200" b="0" i="0" u="none" strike="noStrike" cap="none" normalizeH="0" baseline="0" smtClean="0">
                <a:ln>
                  <a:noFill/>
                </a:ln>
                <a:solidFill>
                  <a:srgbClr val="000000"/>
                </a:solidFill>
                <a:effectLst/>
                <a:latin typeface="ff4"/>
              </a:rPr>
              <a:t></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6800" b="0" i="0" u="none" strike="noStrike" cap="none" normalizeH="0" baseline="0" smtClean="0">
                <a:ln>
                  <a:noFill/>
                </a:ln>
                <a:solidFill>
                  <a:srgbClr val="000000"/>
                </a:solidFill>
                <a:effectLst/>
                <a:latin typeface="ff2"/>
              </a:rPr>
              <a:t> Lic. Ramiro López Díaz suplente Lic. Jorge Guzmán Colorado</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200" b="0" i="0" u="none" strike="noStrike" cap="none" normalizeH="0" baseline="0" smtClean="0">
                <a:ln>
                  <a:noFill/>
                </a:ln>
                <a:solidFill>
                  <a:srgbClr val="000000"/>
                </a:solidFill>
                <a:effectLst/>
                <a:latin typeface="ff4"/>
              </a:rPr>
              <a:t></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6800" b="0" i="0" u="none" strike="noStrike" cap="none" normalizeH="0" baseline="0" smtClean="0">
                <a:ln>
                  <a:noFill/>
                </a:ln>
                <a:solidFill>
                  <a:srgbClr val="000000"/>
                </a:solidFill>
                <a:effectLst/>
                <a:latin typeface="ff2"/>
              </a:rPr>
              <a:t> Lic. Carlos León Tosca suplente Lic. Germán Espinola Latourneire</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200" b="0" i="0" u="none" strike="noStrike" cap="none" normalizeH="0" baseline="0" smtClean="0">
                <a:ln>
                  <a:noFill/>
                </a:ln>
                <a:solidFill>
                  <a:srgbClr val="000000"/>
                </a:solidFill>
                <a:effectLst/>
                <a:latin typeface="ff4"/>
              </a:rPr>
              <a:t></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6800" b="0" i="0" u="none" strike="noStrike" cap="none" normalizeH="0" baseline="0" smtClean="0">
                <a:ln>
                  <a:noFill/>
                </a:ln>
                <a:solidFill>
                  <a:srgbClr val="000000"/>
                </a:solidFill>
                <a:effectLst/>
                <a:latin typeface="ff2"/>
              </a:rPr>
              <a:t> Lic. Cesar A. Pérez Priego Cobián suplente Lic. Candido López Barradas</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200" b="0" i="0" u="none" strike="noStrike" cap="none" normalizeH="0" baseline="0" smtClean="0">
                <a:ln>
                  <a:noFill/>
                </a:ln>
                <a:solidFill>
                  <a:srgbClr val="000000"/>
                </a:solidFill>
                <a:effectLst/>
                <a:latin typeface="ff4"/>
              </a:rPr>
              <a:t></a:t>
            </a:r>
            <a:endParaRPr kumimoji="0" lang="es-MX" altLang="es-MX"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6800" b="0" i="0" u="none" strike="noStrike" cap="none" normalizeH="0" baseline="0" smtClean="0">
                <a:ln>
                  <a:noFill/>
                </a:ln>
                <a:solidFill>
                  <a:srgbClr val="000000"/>
                </a:solidFill>
                <a:effectLst/>
                <a:latin typeface="ff2"/>
              </a:rPr>
              <a:t> Lic. José de los Santos Avalos Colome suplente Lic. Lorenzo A. Jesús Mendoza</a:t>
            </a:r>
            <a:endParaRPr kumimoji="0" lang="es-MX" altLang="es-MX" sz="1200" b="0" i="0" u="none" strike="noStrike" cap="none" normalizeH="0" baseline="0" smtClean="0">
              <a:ln>
                <a:noFill/>
              </a:ln>
              <a:solidFill>
                <a:srgbClr val="000000"/>
              </a:solidFill>
              <a:effectLst/>
              <a:latin typeface="Roboto"/>
            </a:endParaRPr>
          </a:p>
        </p:txBody>
      </p:sp>
      <p:pic>
        <p:nvPicPr>
          <p:cNvPr id="20482" name="Picture 2" descr="https://html1-f.scribdassets.com/1g7qg895kw404ylg/images/26-77061ac9c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9974263"/>
            <a:ext cx="622935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7157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83326"/>
            <a:ext cx="10363826" cy="5307873"/>
          </a:xfrm>
        </p:spPr>
        <p:txBody>
          <a:bodyPr>
            <a:normAutofit/>
          </a:bodyPr>
          <a:lstStyle/>
          <a:p>
            <a:pPr marL="0" indent="0" algn="just">
              <a:buNone/>
            </a:pPr>
            <a:r>
              <a:rPr lang="es-MX" dirty="0">
                <a:latin typeface="Arial" panose="020B0604020202020204" pitchFamily="34" charset="0"/>
                <a:cs typeface="Arial" panose="020B0604020202020204" pitchFamily="34" charset="0"/>
              </a:rPr>
              <a:t>El articulo 99 determina la creación de la figura de la Junta Estatal Ejecutiva que </a:t>
            </a:r>
            <a:r>
              <a:rPr lang="es-MX" dirty="0" smtClean="0">
                <a:latin typeface="Arial" panose="020B0604020202020204" pitchFamily="34" charset="0"/>
                <a:cs typeface="Arial" panose="020B0604020202020204" pitchFamily="34" charset="0"/>
              </a:rPr>
              <a:t>se encargaría </a:t>
            </a:r>
            <a:r>
              <a:rPr lang="es-MX" dirty="0">
                <a:latin typeface="Arial" panose="020B0604020202020204" pitchFamily="34" charset="0"/>
                <a:cs typeface="Arial" panose="020B0604020202020204" pitchFamily="34" charset="0"/>
              </a:rPr>
              <a:t>del área operativa y administrativa del propio instituto, la cual estaba presidida </a:t>
            </a:r>
            <a:r>
              <a:rPr lang="es-MX" dirty="0" smtClean="0">
                <a:latin typeface="Arial" panose="020B0604020202020204" pitchFamily="34" charset="0"/>
                <a:cs typeface="Arial" panose="020B0604020202020204" pitchFamily="34" charset="0"/>
              </a:rPr>
              <a:t>por el </a:t>
            </a:r>
            <a:r>
              <a:rPr lang="es-MX" dirty="0">
                <a:latin typeface="Arial" panose="020B0604020202020204" pitchFamily="34" charset="0"/>
                <a:cs typeface="Arial" panose="020B0604020202020204" pitchFamily="34" charset="0"/>
              </a:rPr>
              <a:t>Director General , y se integraría con el Secretario General del instituto y los Directores </a:t>
            </a:r>
            <a:r>
              <a:rPr lang="es-MX" dirty="0" smtClean="0">
                <a:latin typeface="Arial" panose="020B0604020202020204" pitchFamily="34" charset="0"/>
                <a:cs typeface="Arial" panose="020B0604020202020204" pitchFamily="34" charset="0"/>
              </a:rPr>
              <a:t>del Registro </a:t>
            </a:r>
            <a:r>
              <a:rPr lang="es-MX" dirty="0">
                <a:latin typeface="Arial" panose="020B0604020202020204" pitchFamily="34" charset="0"/>
                <a:cs typeface="Arial" panose="020B0604020202020204" pitchFamily="34" charset="0"/>
              </a:rPr>
              <a:t>Estatal de Electores, de Prerrogativas y Partidos Políticos; Organización Electoral</a:t>
            </a:r>
            <a:r>
              <a:rPr lang="es-MX" dirty="0" smtClean="0">
                <a:latin typeface="Arial" panose="020B0604020202020204" pitchFamily="34" charset="0"/>
                <a:cs typeface="Arial" panose="020B0604020202020204" pitchFamily="34" charset="0"/>
              </a:rPr>
              <a:t>; de </a:t>
            </a:r>
            <a:r>
              <a:rPr lang="es-MX" dirty="0">
                <a:latin typeface="Arial" panose="020B0604020202020204" pitchFamily="34" charset="0"/>
                <a:cs typeface="Arial" panose="020B0604020202020204" pitchFamily="34" charset="0"/>
              </a:rPr>
              <a:t>Servicio Profesional, de Capacitación Electoral y Educación Cívica; y de </a:t>
            </a:r>
            <a:r>
              <a:rPr lang="es-MX" dirty="0" smtClean="0">
                <a:latin typeface="Arial" panose="020B0604020202020204" pitchFamily="34" charset="0"/>
                <a:cs typeface="Arial" panose="020B0604020202020204" pitchFamily="34" charset="0"/>
              </a:rPr>
              <a:t>Administración así </a:t>
            </a:r>
            <a:r>
              <a:rPr lang="es-MX" dirty="0">
                <a:latin typeface="Arial" panose="020B0604020202020204" pitchFamily="34" charset="0"/>
                <a:cs typeface="Arial" panose="020B0604020202020204" pitchFamily="34" charset="0"/>
              </a:rPr>
              <a:t>como de aquellas que en su momento determine el Consejo Estatal.</a:t>
            </a:r>
          </a:p>
        </p:txBody>
      </p:sp>
      <p:sp>
        <p:nvSpPr>
          <p:cNvPr id="2" name="AutoShape 2" descr="Resultado de imagen para Junta Estatal Ejecu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198" name="Picture 6" descr="Resultado de imagen para Junta Estatal Ejecu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829" y="3509963"/>
            <a:ext cx="5664835" cy="258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1612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64458"/>
            <a:ext cx="10363826" cy="5326742"/>
          </a:xfrm>
        </p:spPr>
        <p:txBody>
          <a:bodyPr>
            <a:normAutofit/>
          </a:bodyPr>
          <a:lstStyle/>
          <a:p>
            <a:r>
              <a:rPr lang="es-MX" dirty="0"/>
              <a:t>Junta Estatal Ejecutiva</a:t>
            </a:r>
          </a:p>
          <a:p>
            <a:r>
              <a:rPr lang="es-MX" dirty="0" smtClean="0"/>
              <a:t>Lic</a:t>
            </a:r>
            <a:r>
              <a:rPr lang="es-MX" dirty="0"/>
              <a:t>. Bonifacio López Cruz (Presidente)</a:t>
            </a:r>
          </a:p>
          <a:p>
            <a:r>
              <a:rPr lang="es-MX" dirty="0" smtClean="0"/>
              <a:t>Lic</a:t>
            </a:r>
            <a:r>
              <a:rPr lang="es-MX" dirty="0"/>
              <a:t>. Cesar Manuel López Tosca (Secretario)</a:t>
            </a:r>
          </a:p>
          <a:p>
            <a:r>
              <a:rPr lang="es-MX" dirty="0" smtClean="0"/>
              <a:t>Ing</a:t>
            </a:r>
            <a:r>
              <a:rPr lang="es-MX" dirty="0"/>
              <a:t>. </a:t>
            </a:r>
            <a:r>
              <a:rPr lang="es-MX" dirty="0" err="1"/>
              <a:t>Bulmaro</a:t>
            </a:r>
            <a:r>
              <a:rPr lang="es-MX" dirty="0"/>
              <a:t> Reyes Godoy (Director Ejecutivo del Registro Estatal de Electores)</a:t>
            </a:r>
          </a:p>
          <a:p>
            <a:r>
              <a:rPr lang="es-MX" dirty="0" smtClean="0"/>
              <a:t>Lic</a:t>
            </a:r>
            <a:r>
              <a:rPr lang="es-MX" dirty="0"/>
              <a:t>. </a:t>
            </a:r>
            <a:r>
              <a:rPr lang="es-MX" dirty="0" err="1"/>
              <a:t>Agenor</a:t>
            </a:r>
            <a:r>
              <a:rPr lang="es-MX" dirty="0"/>
              <a:t> González Valencia (Director Ejecutivo de Prerrogativas y Partidos </a:t>
            </a:r>
            <a:r>
              <a:rPr lang="es-MX" dirty="0" smtClean="0"/>
              <a:t>Políticos y </a:t>
            </a:r>
            <a:r>
              <a:rPr lang="es-MX" dirty="0"/>
              <a:t>de Organización Electoral)</a:t>
            </a:r>
          </a:p>
          <a:p>
            <a:r>
              <a:rPr lang="es-MX" dirty="0" smtClean="0"/>
              <a:t>Lic</a:t>
            </a:r>
            <a:r>
              <a:rPr lang="es-MX" dirty="0"/>
              <a:t>. Jesús Maldonado </a:t>
            </a:r>
            <a:r>
              <a:rPr lang="es-MX" dirty="0" err="1"/>
              <a:t>Torruco</a:t>
            </a:r>
            <a:r>
              <a:rPr lang="es-MX" dirty="0"/>
              <a:t> (Director Ejecutivo de Servicio Profesional</a:t>
            </a:r>
            <a:r>
              <a:rPr lang="es-MX" dirty="0" smtClean="0"/>
              <a:t>, Capacitación </a:t>
            </a:r>
            <a:r>
              <a:rPr lang="es-MX" dirty="0"/>
              <a:t>Electoral y Educación Cívica)</a:t>
            </a:r>
          </a:p>
          <a:p>
            <a:r>
              <a:rPr lang="es-MX" dirty="0" smtClean="0"/>
              <a:t>CP</a:t>
            </a:r>
            <a:r>
              <a:rPr lang="es-MX" dirty="0"/>
              <a:t>. Alberto Vidal Castillo (Director Ejecutivo de Administración)</a:t>
            </a:r>
          </a:p>
          <a:p>
            <a:endParaRPr lang="es-MX" dirty="0"/>
          </a:p>
        </p:txBody>
      </p:sp>
    </p:spTree>
    <p:extLst>
      <p:ext uri="{BB962C8B-B14F-4D97-AF65-F5344CB8AC3E}">
        <p14:creationId xmlns:p14="http://schemas.microsoft.com/office/powerpoint/2010/main" val="32674354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304800"/>
            <a:ext cx="10363826" cy="5486399"/>
          </a:xfrm>
        </p:spPr>
        <p:txBody>
          <a:bodyPr/>
          <a:lstStyle/>
          <a:p>
            <a:pPr algn="just"/>
            <a:r>
              <a:rPr lang="es-MX" dirty="0">
                <a:latin typeface="Arial" panose="020B0604020202020204" pitchFamily="34" charset="0"/>
                <a:cs typeface="Arial" panose="020B0604020202020204" pitchFamily="34" charset="0"/>
              </a:rPr>
              <a:t>A su vez el Consejo Estatal Electoral (CEE) se constituiría con :</a:t>
            </a:r>
          </a:p>
          <a:p>
            <a:pPr algn="just"/>
            <a:r>
              <a:rPr lang="es-MX" dirty="0">
                <a:latin typeface="Arial" panose="020B0604020202020204" pitchFamily="34" charset="0"/>
                <a:cs typeface="Arial" panose="020B0604020202020204" pitchFamily="34" charset="0"/>
              </a:rPr>
              <a:t> 1 </a:t>
            </a:r>
            <a:r>
              <a:rPr lang="es-MX" dirty="0" smtClean="0">
                <a:latin typeface="Arial" panose="020B0604020202020204" pitchFamily="34" charset="0"/>
                <a:cs typeface="Arial" panose="020B0604020202020204" pitchFamily="34" charset="0"/>
              </a:rPr>
              <a:t>Presidente, 1 Secretario, 6 </a:t>
            </a:r>
            <a:r>
              <a:rPr lang="es-MX" dirty="0">
                <a:latin typeface="Arial" panose="020B0604020202020204" pitchFamily="34" charset="0"/>
                <a:cs typeface="Arial" panose="020B0604020202020204" pitchFamily="34" charset="0"/>
              </a:rPr>
              <a:t>Consejeros </a:t>
            </a:r>
            <a:r>
              <a:rPr lang="es-MX" dirty="0" smtClean="0">
                <a:latin typeface="Arial" panose="020B0604020202020204" pitchFamily="34" charset="0"/>
                <a:cs typeface="Arial" panose="020B0604020202020204" pitchFamily="34" charset="0"/>
              </a:rPr>
              <a:t>Magistrados, Consejeros </a:t>
            </a:r>
            <a:r>
              <a:rPr lang="es-MX" dirty="0">
                <a:latin typeface="Arial" panose="020B0604020202020204" pitchFamily="34" charset="0"/>
                <a:cs typeface="Arial" panose="020B0604020202020204" pitchFamily="34" charset="0"/>
              </a:rPr>
              <a:t>del poder Legislativos (</a:t>
            </a:r>
            <a:r>
              <a:rPr lang="es-MX" dirty="0" smtClean="0">
                <a:latin typeface="Arial" panose="020B0604020202020204" pitchFamily="34" charset="0"/>
                <a:cs typeface="Arial" panose="020B0604020202020204" pitchFamily="34" charset="0"/>
              </a:rPr>
              <a:t>4), 1 </a:t>
            </a:r>
            <a:r>
              <a:rPr lang="es-MX" dirty="0">
                <a:latin typeface="Arial" panose="020B0604020202020204" pitchFamily="34" charset="0"/>
                <a:cs typeface="Arial" panose="020B0604020202020204" pitchFamily="34" charset="0"/>
              </a:rPr>
              <a:t>por cada fuerza política con </a:t>
            </a:r>
            <a:r>
              <a:rPr lang="es-MX" dirty="0" smtClean="0">
                <a:latin typeface="Arial" panose="020B0604020202020204" pitchFamily="34" charset="0"/>
                <a:cs typeface="Arial" panose="020B0604020202020204" pitchFamily="34" charset="0"/>
              </a:rPr>
              <a:t>representación en </a:t>
            </a:r>
            <a:r>
              <a:rPr lang="es-MX" dirty="0">
                <a:latin typeface="Arial" panose="020B0604020202020204" pitchFamily="34" charset="0"/>
                <a:cs typeface="Arial" panose="020B0604020202020204" pitchFamily="34" charset="0"/>
              </a:rPr>
              <a:t>el H. Congreso del </a:t>
            </a:r>
            <a:r>
              <a:rPr lang="es-MX" dirty="0" smtClean="0">
                <a:latin typeface="Arial" panose="020B0604020202020204" pitchFamily="34" charset="0"/>
                <a:cs typeface="Arial" panose="020B0604020202020204" pitchFamily="34" charset="0"/>
              </a:rPr>
              <a:t>Estado, Representantes </a:t>
            </a:r>
            <a:r>
              <a:rPr lang="es-MX" dirty="0">
                <a:latin typeface="Arial" panose="020B0604020202020204" pitchFamily="34" charset="0"/>
                <a:cs typeface="Arial" panose="020B0604020202020204" pitchFamily="34" charset="0"/>
              </a:rPr>
              <a:t>de los partidos políticos(14</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pertenecientes a 9 Partidos </a:t>
            </a:r>
            <a:r>
              <a:rPr lang="es-MX" dirty="0" smtClean="0">
                <a:latin typeface="Arial" panose="020B0604020202020204" pitchFamily="34" charset="0"/>
                <a:cs typeface="Arial" panose="020B0604020202020204" pitchFamily="34" charset="0"/>
              </a:rPr>
              <a:t>políticos contendientes </a:t>
            </a:r>
            <a:r>
              <a:rPr lang="es-MX" dirty="0">
                <a:latin typeface="Arial" panose="020B0604020202020204" pitchFamily="34" charset="0"/>
                <a:cs typeface="Arial" panose="020B0604020202020204" pitchFamily="34" charset="0"/>
              </a:rPr>
              <a:t>en la elección (1) PAN; (4) </a:t>
            </a:r>
            <a:r>
              <a:rPr lang="es-MX" dirty="0" smtClean="0">
                <a:latin typeface="Arial" panose="020B0604020202020204" pitchFamily="34" charset="0"/>
                <a:cs typeface="Arial" panose="020B0604020202020204" pitchFamily="34" charset="0"/>
              </a:rPr>
              <a:t>PRI; </a:t>
            </a:r>
            <a:r>
              <a:rPr lang="es-MX" dirty="0">
                <a:latin typeface="Arial" panose="020B0604020202020204" pitchFamily="34" charset="0"/>
                <a:cs typeface="Arial" panose="020B0604020202020204" pitchFamily="34" charset="0"/>
              </a:rPr>
              <a:t>(1) PPS; (3) </a:t>
            </a:r>
            <a:r>
              <a:rPr lang="es-MX" dirty="0" smtClean="0">
                <a:latin typeface="Arial" panose="020B0604020202020204" pitchFamily="34" charset="0"/>
                <a:cs typeface="Arial" panose="020B0604020202020204" pitchFamily="34" charset="0"/>
              </a:rPr>
              <a:t>PRD; (</a:t>
            </a:r>
            <a:r>
              <a:rPr lang="es-MX" dirty="0">
                <a:latin typeface="Arial" panose="020B0604020202020204" pitchFamily="34" charset="0"/>
                <a:cs typeface="Arial" panose="020B0604020202020204" pitchFamily="34" charset="0"/>
              </a:rPr>
              <a:t>1) PFCRN; (1)PARM; (1)PDM</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1) PT</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1) PVEM</a:t>
            </a:r>
            <a:r>
              <a:rPr lang="es-MX"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La legislación vigente establecía además una sobre representación de </a:t>
            </a:r>
            <a:r>
              <a:rPr lang="es-MX" dirty="0" smtClean="0">
                <a:latin typeface="Arial" panose="020B0604020202020204" pitchFamily="34" charset="0"/>
                <a:cs typeface="Arial" panose="020B0604020202020204" pitchFamily="34" charset="0"/>
              </a:rPr>
              <a:t>1 representante </a:t>
            </a:r>
            <a:r>
              <a:rPr lang="es-MX" dirty="0">
                <a:latin typeface="Arial" panose="020B0604020202020204" pitchFamily="34" charset="0"/>
                <a:cs typeface="Arial" panose="020B0604020202020204" pitchFamily="34" charset="0"/>
              </a:rPr>
              <a:t>por cada 20% de la votación obtenida en la elección anterior</a:t>
            </a:r>
          </a:p>
          <a:p>
            <a:pPr algn="just"/>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59763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624114"/>
            <a:ext cx="10363826" cy="5167085"/>
          </a:xfrm>
        </p:spPr>
        <p:txBody>
          <a:bodyPr>
            <a:normAutofit/>
          </a:bodyPr>
          <a:lstStyle/>
          <a:p>
            <a:pPr algn="just"/>
            <a:r>
              <a:rPr lang="es-MX" sz="2400" dirty="0">
                <a:latin typeface="Arial" panose="020B0604020202020204" pitchFamily="34" charset="0"/>
                <a:cs typeface="Arial" panose="020B0604020202020204" pitchFamily="34" charset="0"/>
              </a:rPr>
              <a:t>De igual forma en el artículo 85 de la referida ley se asienta que el Instituto </a:t>
            </a:r>
            <a:r>
              <a:rPr lang="es-MX" sz="2400" dirty="0" smtClean="0">
                <a:latin typeface="Arial" panose="020B0604020202020204" pitchFamily="34" charset="0"/>
                <a:cs typeface="Arial" panose="020B0604020202020204" pitchFamily="34" charset="0"/>
              </a:rPr>
              <a:t>Estatal Electoral </a:t>
            </a:r>
            <a:r>
              <a:rPr lang="es-MX" sz="2400" dirty="0">
                <a:latin typeface="Arial" panose="020B0604020202020204" pitchFamily="34" charset="0"/>
                <a:cs typeface="Arial" panose="020B0604020202020204" pitchFamily="34" charset="0"/>
              </a:rPr>
              <a:t>tendrá su domicilio en la capital del Estado y ejercerá sus funciones en todo </a:t>
            </a:r>
            <a:r>
              <a:rPr lang="es-MX" sz="2400" dirty="0" smtClean="0">
                <a:latin typeface="Arial" panose="020B0604020202020204" pitchFamily="34" charset="0"/>
                <a:cs typeface="Arial" panose="020B0604020202020204" pitchFamily="34" charset="0"/>
              </a:rPr>
              <a:t>el territorio </a:t>
            </a:r>
            <a:r>
              <a:rPr lang="es-MX" sz="2400" dirty="0">
                <a:latin typeface="Arial" panose="020B0604020202020204" pitchFamily="34" charset="0"/>
                <a:cs typeface="Arial" panose="020B0604020202020204" pitchFamily="34" charset="0"/>
              </a:rPr>
              <a:t>de la entidad mediante la estructura de 17 Delegaciones Distritales y 17Delegaciones Municipales, además de la posibilidad de contar con oficinas auxiliares en </a:t>
            </a:r>
            <a:r>
              <a:rPr lang="es-MX" sz="2400" dirty="0" smtClean="0">
                <a:latin typeface="Arial" panose="020B0604020202020204" pitchFamily="34" charset="0"/>
                <a:cs typeface="Arial" panose="020B0604020202020204" pitchFamily="34" charset="0"/>
              </a:rPr>
              <a:t>villas y </a:t>
            </a:r>
            <a:r>
              <a:rPr lang="es-MX" sz="2400" dirty="0">
                <a:latin typeface="Arial" panose="020B0604020202020204" pitchFamily="34" charset="0"/>
                <a:cs typeface="Arial" panose="020B0604020202020204" pitchFamily="34" charset="0"/>
              </a:rPr>
              <a:t>poblaciones importantes si </a:t>
            </a:r>
            <a:r>
              <a:rPr lang="es-MX" sz="2400" dirty="0" err="1">
                <a:latin typeface="Arial" panose="020B0604020202020204" pitchFamily="34" charset="0"/>
                <a:cs typeface="Arial" panose="020B0604020202020204" pitchFamily="34" charset="0"/>
              </a:rPr>
              <a:t>asi</a:t>
            </a:r>
            <a:r>
              <a:rPr lang="es-MX" sz="2400" dirty="0">
                <a:latin typeface="Arial" panose="020B0604020202020204" pitchFamily="34" charset="0"/>
                <a:cs typeface="Arial" panose="020B0604020202020204" pitchFamily="34" charset="0"/>
              </a:rPr>
              <a:t> se estimara </a:t>
            </a:r>
            <a:r>
              <a:rPr lang="es-MX" sz="2400" dirty="0" smtClean="0">
                <a:latin typeface="Arial" panose="020B0604020202020204" pitchFamily="34" charset="0"/>
                <a:cs typeface="Arial" panose="020B0604020202020204" pitchFamily="34" charset="0"/>
              </a:rPr>
              <a:t>conveniente.</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40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44138"/>
            <a:ext cx="10363826" cy="5347062"/>
          </a:xfrm>
        </p:spPr>
        <p:txBody>
          <a:bodyPr/>
          <a:lstStyle/>
          <a:p>
            <a:pPr algn="just"/>
            <a:r>
              <a:rPr lang="es-MX" b="1" dirty="0">
                <a:latin typeface="Arial" panose="020B0604020202020204" pitchFamily="34" charset="0"/>
                <a:cs typeface="Arial" panose="020B0604020202020204" pitchFamily="34" charset="0"/>
              </a:rPr>
              <a:t>1973:</a:t>
            </a:r>
            <a:r>
              <a:rPr lang="es-MX" dirty="0">
                <a:latin typeface="Arial" panose="020B0604020202020204" pitchFamily="34" charset="0"/>
                <a:cs typeface="Arial" panose="020B0604020202020204" pitchFamily="34" charset="0"/>
              </a:rPr>
              <a:t> Desaparece la Comisión Federal de Vigilancia Electoral y, en su lugar, el Congreso de la Unión aprueba la creación de la Comisión Federal Electoral. En este órgano participan con voz y voto, los representantes de todos los partidos políticos con registro legal.</a:t>
            </a:r>
          </a:p>
          <a:p>
            <a:endParaRPr lang="es-MX" dirty="0">
              <a:latin typeface="Arial" panose="020B0604020202020204" pitchFamily="34" charset="0"/>
              <a:cs typeface="Arial" panose="020B0604020202020204" pitchFamily="34" charset="0"/>
            </a:endParaRPr>
          </a:p>
        </p:txBody>
      </p:sp>
      <p:pic>
        <p:nvPicPr>
          <p:cNvPr id="17412" name="Picture 4" descr="Resultado de imagen para comision federal de vigilancia electo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265" y="2369048"/>
            <a:ext cx="4010297" cy="366599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Resultado de imagen para COMISIÓN FEDERAL ELECTO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898" y="2437153"/>
            <a:ext cx="4190283" cy="3529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331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7260913" y="451761"/>
            <a:ext cx="955340" cy="920771"/>
          </a:xfrm>
          <a:prstGeom prst="rect">
            <a:avLst/>
          </a:prstGeom>
        </p:spPr>
      </p:pic>
      <p:pic>
        <p:nvPicPr>
          <p:cNvPr id="10" name="Imagen 9"/>
          <p:cNvPicPr>
            <a:picLocks noChangeAspect="1"/>
          </p:cNvPicPr>
          <p:nvPr/>
        </p:nvPicPr>
        <p:blipFill>
          <a:blip r:embed="rId2"/>
          <a:stretch>
            <a:fillRect/>
          </a:stretch>
        </p:blipFill>
        <p:spPr>
          <a:xfrm>
            <a:off x="7260913" y="332996"/>
            <a:ext cx="955340" cy="920771"/>
          </a:xfrm>
          <a:prstGeom prst="rect">
            <a:avLst/>
          </a:prstGeom>
        </p:spPr>
      </p:pic>
      <p:pic>
        <p:nvPicPr>
          <p:cNvPr id="11" name="Imagen 10"/>
          <p:cNvPicPr>
            <a:picLocks noChangeAspect="1"/>
          </p:cNvPicPr>
          <p:nvPr/>
        </p:nvPicPr>
        <p:blipFill>
          <a:blip r:embed="rId3"/>
          <a:stretch>
            <a:fillRect/>
          </a:stretch>
        </p:blipFill>
        <p:spPr>
          <a:xfrm>
            <a:off x="8965937" y="362275"/>
            <a:ext cx="629041" cy="904877"/>
          </a:xfrm>
          <a:prstGeom prst="rect">
            <a:avLst/>
          </a:prstGeom>
        </p:spPr>
      </p:pic>
      <p:pic>
        <p:nvPicPr>
          <p:cNvPr id="12" name="Imagen 11"/>
          <p:cNvPicPr>
            <a:picLocks noChangeAspect="1"/>
          </p:cNvPicPr>
          <p:nvPr/>
        </p:nvPicPr>
        <p:blipFill>
          <a:blip r:embed="rId4"/>
          <a:stretch>
            <a:fillRect/>
          </a:stretch>
        </p:blipFill>
        <p:spPr>
          <a:xfrm>
            <a:off x="2512487" y="377580"/>
            <a:ext cx="760575" cy="770807"/>
          </a:xfrm>
          <a:prstGeom prst="rect">
            <a:avLst/>
          </a:prstGeom>
        </p:spPr>
      </p:pic>
      <p:pic>
        <p:nvPicPr>
          <p:cNvPr id="13" name="Imagen 12"/>
          <p:cNvPicPr>
            <a:picLocks noChangeAspect="1"/>
          </p:cNvPicPr>
          <p:nvPr/>
        </p:nvPicPr>
        <p:blipFill>
          <a:blip r:embed="rId5"/>
          <a:stretch>
            <a:fillRect/>
          </a:stretch>
        </p:blipFill>
        <p:spPr>
          <a:xfrm>
            <a:off x="5558539" y="377580"/>
            <a:ext cx="984223" cy="671771"/>
          </a:xfrm>
          <a:prstGeom prst="rect">
            <a:avLst/>
          </a:prstGeom>
        </p:spPr>
      </p:pic>
      <p:pic>
        <p:nvPicPr>
          <p:cNvPr id="14"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62274"/>
            <a:ext cx="786111" cy="78611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a:blip r:embed="rId2"/>
          <a:stretch>
            <a:fillRect/>
          </a:stretch>
        </p:blipFill>
        <p:spPr>
          <a:xfrm>
            <a:off x="7260913" y="346381"/>
            <a:ext cx="955340" cy="920771"/>
          </a:xfrm>
          <a:prstGeom prst="rect">
            <a:avLst/>
          </a:prstGeom>
        </p:spPr>
      </p:pic>
      <p:pic>
        <p:nvPicPr>
          <p:cNvPr id="16" name="Imagen 15"/>
          <p:cNvPicPr>
            <a:picLocks noChangeAspect="1"/>
          </p:cNvPicPr>
          <p:nvPr/>
        </p:nvPicPr>
        <p:blipFill>
          <a:blip r:embed="rId4"/>
          <a:stretch>
            <a:fillRect/>
          </a:stretch>
        </p:blipFill>
        <p:spPr>
          <a:xfrm>
            <a:off x="2512487" y="390965"/>
            <a:ext cx="760575" cy="770807"/>
          </a:xfrm>
          <a:prstGeom prst="rect">
            <a:avLst/>
          </a:prstGeom>
        </p:spPr>
      </p:pic>
      <p:pic>
        <p:nvPicPr>
          <p:cNvPr id="17" name="Imagen 16"/>
          <p:cNvPicPr>
            <a:picLocks noChangeAspect="1"/>
          </p:cNvPicPr>
          <p:nvPr/>
        </p:nvPicPr>
        <p:blipFill>
          <a:blip r:embed="rId5"/>
          <a:stretch>
            <a:fillRect/>
          </a:stretch>
        </p:blipFill>
        <p:spPr>
          <a:xfrm>
            <a:off x="5558539" y="390965"/>
            <a:ext cx="984223" cy="671771"/>
          </a:xfrm>
          <a:prstGeom prst="rect">
            <a:avLst/>
          </a:prstGeom>
        </p:spPr>
      </p:pic>
      <p:pic>
        <p:nvPicPr>
          <p:cNvPr id="1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7565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033286" y="1253767"/>
            <a:ext cx="8194876" cy="6740307"/>
          </a:xfrm>
          <a:prstGeom prst="rect">
            <a:avLst/>
          </a:prstGeom>
          <a:noFill/>
        </p:spPr>
        <p:txBody>
          <a:bodyPr wrap="square" rtlCol="0">
            <a:spAutoFit/>
          </a:bodyPr>
          <a:lstStyle/>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pPr algn="just"/>
            <a:r>
              <a:rPr lang="es-ES" dirty="0">
                <a:latin typeface="Arial" panose="020B0604020202020204" pitchFamily="34" charset="0"/>
                <a:cs typeface="Arial" panose="020B0604020202020204" pitchFamily="34" charset="0"/>
              </a:rPr>
              <a:t>Sin duda alguna la reforma electoral federal emprendida en el año de 1996, posibilitó las condiciones de mayor equidad en la competencia política y abrió los cauces para la alternancia política en todos los niveles de gobierno. Entre las adiciones y enmiendas sustantivas al COFIPE destacan las siguientes:</a:t>
            </a:r>
            <a:endParaRPr lang="es-MX" dirty="0">
              <a:latin typeface="Arial" panose="020B0604020202020204" pitchFamily="34" charset="0"/>
              <a:cs typeface="Arial" panose="020B0604020202020204" pitchFamily="34" charset="0"/>
            </a:endParaRPr>
          </a:p>
          <a:p>
            <a:endParaRPr lang="es-MX" dirty="0"/>
          </a:p>
          <a:p>
            <a:endParaRPr lang="es-MX" dirty="0"/>
          </a:p>
          <a:p>
            <a:endParaRPr lang="es-MX" dirty="0"/>
          </a:p>
          <a:p>
            <a:endParaRPr lang="es-MX" dirty="0"/>
          </a:p>
          <a:p>
            <a:endParaRPr lang="es-MX" dirty="0"/>
          </a:p>
          <a:p>
            <a:endParaRPr lang="es-MX" dirty="0"/>
          </a:p>
          <a:p>
            <a:endParaRPr lang="es-MX" dirty="0"/>
          </a:p>
          <a:p>
            <a:endParaRPr lang="es-MX" dirty="0"/>
          </a:p>
        </p:txBody>
      </p:sp>
      <p:pic>
        <p:nvPicPr>
          <p:cNvPr id="20" name="1 Imagen" descr="LOGO IET 97.jpg"/>
          <p:cNvPicPr/>
          <p:nvPr/>
        </p:nvPicPr>
        <p:blipFill>
          <a:blip r:embed="rId7"/>
          <a:stretch>
            <a:fillRect/>
          </a:stretch>
        </p:blipFill>
        <p:spPr>
          <a:xfrm>
            <a:off x="3862079" y="1872933"/>
            <a:ext cx="4519118" cy="2328678"/>
          </a:xfrm>
          <a:prstGeom prst="rect">
            <a:avLst/>
          </a:prstGeom>
        </p:spPr>
      </p:pic>
      <p:pic>
        <p:nvPicPr>
          <p:cNvPr id="19" name="Picture 6" descr="Resultado de imagen para logo del centro de capacitaciÃ³n judicial elector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51161" y="300661"/>
            <a:ext cx="521970" cy="107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4570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965937" y="362275"/>
            <a:ext cx="629041" cy="904877"/>
          </a:xfrm>
          <a:prstGeom prst="rect">
            <a:avLst/>
          </a:prstGeom>
        </p:spPr>
      </p:pic>
      <p:pic>
        <p:nvPicPr>
          <p:cNvPr id="5" name="Imagen 4"/>
          <p:cNvPicPr>
            <a:picLocks noChangeAspect="1"/>
          </p:cNvPicPr>
          <p:nvPr/>
        </p:nvPicPr>
        <p:blipFill>
          <a:blip r:embed="rId3"/>
          <a:stretch>
            <a:fillRect/>
          </a:stretch>
        </p:blipFill>
        <p:spPr>
          <a:xfrm>
            <a:off x="7260913" y="346381"/>
            <a:ext cx="955340" cy="920771"/>
          </a:xfrm>
          <a:prstGeom prst="rect">
            <a:avLst/>
          </a:prstGeom>
        </p:spPr>
      </p:pic>
      <p:pic>
        <p:nvPicPr>
          <p:cNvPr id="6" name="Imagen 5"/>
          <p:cNvPicPr>
            <a:picLocks noChangeAspect="1"/>
          </p:cNvPicPr>
          <p:nvPr/>
        </p:nvPicPr>
        <p:blipFill>
          <a:blip r:embed="rId4"/>
          <a:stretch>
            <a:fillRect/>
          </a:stretch>
        </p:blipFill>
        <p:spPr>
          <a:xfrm>
            <a:off x="2512487" y="390965"/>
            <a:ext cx="760575" cy="770807"/>
          </a:xfrm>
          <a:prstGeom prst="rect">
            <a:avLst/>
          </a:prstGeom>
        </p:spPr>
      </p:pic>
      <p:pic>
        <p:nvPicPr>
          <p:cNvPr id="7" name="Imagen 6"/>
          <p:cNvPicPr>
            <a:picLocks noChangeAspect="1"/>
          </p:cNvPicPr>
          <p:nvPr/>
        </p:nvPicPr>
        <p:blipFill>
          <a:blip r:embed="rId5"/>
          <a:stretch>
            <a:fillRect/>
          </a:stretch>
        </p:blipFill>
        <p:spPr>
          <a:xfrm>
            <a:off x="5558539" y="39096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7565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1774371" y="1267152"/>
            <a:ext cx="8632372" cy="4247317"/>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La nueva ley electoral modificó la estructura del Instituto Federal Electoral nuevamente, y estableció su completa autonomía respecto al Poder Ejecutivo y Legislativo, retirando al Secretario de Gobernación de la presidencia del organismo y con ello su facultad del voto en el Consejo General a los legisladores representantes del Congreso de la Unión.</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De esta manera la ciudadanización posibilitarían que el IFE fuese presidido por uno de los ocho Consejeros Electorales, elegidos con la aprobación de dos terceras partes de la Cámara de Diputados a propuesta de los partidos políticos. Esta ley electoral se colocó bajo la jurisdicción de la Suprema Corte de Justicia y el Tribunal Federal Electoral, ahora Tribunal Electoral del Poder Judicial de la Federación (TEPJF) quien a su vez se reestructuró, estableciendo que la designación de los magistrados correría a </a:t>
            </a:r>
            <a:r>
              <a:rPr lang="es-ES" dirty="0" err="1">
                <a:latin typeface="Arial" panose="020B0604020202020204" pitchFamily="34" charset="0"/>
                <a:cs typeface="Arial" panose="020B0604020202020204" pitchFamily="34" charset="0"/>
              </a:rPr>
              <a:t>a</a:t>
            </a:r>
            <a:r>
              <a:rPr lang="es-ES" dirty="0">
                <a:latin typeface="Arial" panose="020B0604020202020204" pitchFamily="34" charset="0"/>
                <a:cs typeface="Arial" panose="020B0604020202020204" pitchFamily="34" charset="0"/>
              </a:rPr>
              <a:t> cargo de la Suprema Corte de Justicia..</a:t>
            </a:r>
            <a:endParaRPr lang="es-MX" dirty="0">
              <a:latin typeface="Arial" panose="020B0604020202020204" pitchFamily="34" charset="0"/>
              <a:cs typeface="Arial" panose="020B0604020202020204" pitchFamily="34" charset="0"/>
            </a:endParaRPr>
          </a:p>
        </p:txBody>
      </p:sp>
      <p:pic>
        <p:nvPicPr>
          <p:cNvPr id="10"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3848" y="346381"/>
            <a:ext cx="521970" cy="107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5333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965937" y="362275"/>
            <a:ext cx="629041" cy="904877"/>
          </a:xfrm>
          <a:prstGeom prst="rect">
            <a:avLst/>
          </a:prstGeom>
        </p:spPr>
      </p:pic>
      <p:pic>
        <p:nvPicPr>
          <p:cNvPr id="5" name="Imagen 4"/>
          <p:cNvPicPr>
            <a:picLocks noChangeAspect="1"/>
          </p:cNvPicPr>
          <p:nvPr/>
        </p:nvPicPr>
        <p:blipFill>
          <a:blip r:embed="rId3"/>
          <a:stretch>
            <a:fillRect/>
          </a:stretch>
        </p:blipFill>
        <p:spPr>
          <a:xfrm>
            <a:off x="7260913" y="346381"/>
            <a:ext cx="955340" cy="920771"/>
          </a:xfrm>
          <a:prstGeom prst="rect">
            <a:avLst/>
          </a:prstGeom>
        </p:spPr>
      </p:pic>
      <p:pic>
        <p:nvPicPr>
          <p:cNvPr id="6" name="Imagen 5"/>
          <p:cNvPicPr>
            <a:picLocks noChangeAspect="1"/>
          </p:cNvPicPr>
          <p:nvPr/>
        </p:nvPicPr>
        <p:blipFill>
          <a:blip r:embed="rId4"/>
          <a:stretch>
            <a:fillRect/>
          </a:stretch>
        </p:blipFill>
        <p:spPr>
          <a:xfrm>
            <a:off x="2512487" y="390965"/>
            <a:ext cx="760575" cy="770807"/>
          </a:xfrm>
          <a:prstGeom prst="rect">
            <a:avLst/>
          </a:prstGeom>
        </p:spPr>
      </p:pic>
      <p:pic>
        <p:nvPicPr>
          <p:cNvPr id="7" name="Imagen 6"/>
          <p:cNvPicPr>
            <a:picLocks noChangeAspect="1"/>
          </p:cNvPicPr>
          <p:nvPr/>
        </p:nvPicPr>
        <p:blipFill>
          <a:blip r:embed="rId5"/>
          <a:stretch>
            <a:fillRect/>
          </a:stretch>
        </p:blipFill>
        <p:spPr>
          <a:xfrm>
            <a:off x="5558539" y="39096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7565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1763486" y="1267151"/>
            <a:ext cx="8665029" cy="5755422"/>
          </a:xfrm>
          <a:prstGeom prst="rect">
            <a:avLst/>
          </a:prstGeom>
          <a:noFill/>
        </p:spPr>
        <p:txBody>
          <a:bodyPr wrap="square" rtlCol="0">
            <a:spAutoFit/>
          </a:bodyPr>
          <a:lstStyle/>
          <a:p>
            <a:pPr algn="just"/>
            <a:r>
              <a:rPr lang="es-ES" sz="1600" dirty="0">
                <a:latin typeface="Arial" panose="020B0604020202020204" pitchFamily="34" charset="0"/>
                <a:cs typeface="Arial" panose="020B0604020202020204" pitchFamily="34" charset="0"/>
              </a:rPr>
              <a:t>En el estado de Tabasco las nuevas reglas electorales a nivel federal implicarían de ajustes precisos y fue así que el 21 de diciembre de 1996, la Quincuagésima Quinta Legislatura en la última sesión extraordinaria de ese año  acordó abrogar el Código de Instituciones y Procedimientos Electorales del Estado de Tabasco, así como las reformas, adiciones y derogaciones aprobadas por los decretos números 0739 y 012, las reformas y adiciones hechas al Código de Instituciones y Procedimientos Electorales del Estado de Tabasco, habiéndose creado el Instituto Electoral de Tabasco, siendo sus órganos electorales los siguientes:</a:t>
            </a:r>
          </a:p>
          <a:p>
            <a:pPr algn="just"/>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600" dirty="0">
                <a:latin typeface="Arial" panose="020B0604020202020204" pitchFamily="34" charset="0"/>
                <a:cs typeface="Arial" panose="020B0604020202020204" pitchFamily="34" charset="0"/>
              </a:rPr>
              <a:t>Órganos Centrales </a:t>
            </a:r>
          </a:p>
          <a:p>
            <a:pPr lvl="0" algn="just"/>
            <a:endParaRPr lang="es-MX" sz="16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Consejo Estatal Electoral </a:t>
            </a:r>
            <a:endParaRPr lang="es-MX" sz="16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Junta Estatal Ejecutiva, y </a:t>
            </a:r>
            <a:endParaRPr lang="es-MX" sz="16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Secretaría Ejecutiva </a:t>
            </a:r>
          </a:p>
          <a:p>
            <a:pPr lvl="1" algn="just"/>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600" dirty="0">
                <a:latin typeface="Arial" panose="020B0604020202020204" pitchFamily="34" charset="0"/>
                <a:cs typeface="Arial" panose="020B0604020202020204" pitchFamily="34" charset="0"/>
              </a:rPr>
              <a:t>Órganos Temporales </a:t>
            </a:r>
          </a:p>
          <a:p>
            <a:pPr lvl="0" algn="just"/>
            <a:endParaRPr lang="es-MX" sz="16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Junta Electoral Distrital </a:t>
            </a:r>
            <a:endParaRPr lang="es-MX" sz="16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Consejo Electoral Distrital </a:t>
            </a:r>
            <a:endParaRPr lang="es-MX" sz="16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Junta Electoral Municipal, y </a:t>
            </a:r>
            <a:endParaRPr lang="es-MX" sz="16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Consejo Electoral Municipal </a:t>
            </a:r>
            <a:endParaRPr lang="es-MX" sz="1600" dirty="0">
              <a:latin typeface="Arial" panose="020B0604020202020204" pitchFamily="34" charset="0"/>
              <a:cs typeface="Arial" panose="020B0604020202020204" pitchFamily="34" charset="0"/>
            </a:endParaRPr>
          </a:p>
          <a:p>
            <a:endParaRPr lang="es-ES"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s-MX" sz="1600" dirty="0"/>
          </a:p>
        </p:txBody>
      </p:sp>
      <p:pic>
        <p:nvPicPr>
          <p:cNvPr id="10"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65620" y="279566"/>
            <a:ext cx="521970" cy="107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8906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965937" y="362275"/>
            <a:ext cx="629041" cy="904877"/>
          </a:xfrm>
          <a:prstGeom prst="rect">
            <a:avLst/>
          </a:prstGeom>
        </p:spPr>
      </p:pic>
      <p:pic>
        <p:nvPicPr>
          <p:cNvPr id="5" name="Imagen 4"/>
          <p:cNvPicPr>
            <a:picLocks noChangeAspect="1"/>
          </p:cNvPicPr>
          <p:nvPr/>
        </p:nvPicPr>
        <p:blipFill>
          <a:blip r:embed="rId3"/>
          <a:stretch>
            <a:fillRect/>
          </a:stretch>
        </p:blipFill>
        <p:spPr>
          <a:xfrm>
            <a:off x="7260913" y="346381"/>
            <a:ext cx="955340" cy="920771"/>
          </a:xfrm>
          <a:prstGeom prst="rect">
            <a:avLst/>
          </a:prstGeom>
        </p:spPr>
      </p:pic>
      <p:pic>
        <p:nvPicPr>
          <p:cNvPr id="6" name="Imagen 5"/>
          <p:cNvPicPr>
            <a:picLocks noChangeAspect="1"/>
          </p:cNvPicPr>
          <p:nvPr/>
        </p:nvPicPr>
        <p:blipFill>
          <a:blip r:embed="rId4"/>
          <a:stretch>
            <a:fillRect/>
          </a:stretch>
        </p:blipFill>
        <p:spPr>
          <a:xfrm>
            <a:off x="2512487" y="390965"/>
            <a:ext cx="760575" cy="770807"/>
          </a:xfrm>
          <a:prstGeom prst="rect">
            <a:avLst/>
          </a:prstGeom>
        </p:spPr>
      </p:pic>
      <p:pic>
        <p:nvPicPr>
          <p:cNvPr id="7" name="Imagen 6"/>
          <p:cNvPicPr>
            <a:picLocks noChangeAspect="1"/>
          </p:cNvPicPr>
          <p:nvPr/>
        </p:nvPicPr>
        <p:blipFill>
          <a:blip r:embed="rId5"/>
          <a:stretch>
            <a:fillRect/>
          </a:stretch>
        </p:blipFill>
        <p:spPr>
          <a:xfrm>
            <a:off x="5558539" y="39096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7565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1812472" y="1267152"/>
            <a:ext cx="8567057" cy="4524315"/>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La Reforma Electoral de 1996 pretendió hacer fortalecer la presencia y figura de la imparcialidad ciudadana para el proceso electoral estatal  de 1997, ello contrajo consigo una serie de cambios que permitieron entre otras cosas, una reestructuración del organismo electoral al concentrar el trabajo inicialmente propuesto en 5 direcciones ejecutivas en tan solo 2.  </a:t>
            </a: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De igual forma se realiza un cambio de nomenclatura institucional al crearse formalmente el Instituto Estatal Electoral “IEE ”dotándose a su vez de un logotipo propio , integración, órganos centrales, así como la necesaria modificación de la cartografía electoral toda vez que a el estado de Tabasco se  incorporaba 1 distrito electoral federal adicional y bajo ese mismo esquema el congreso local aplicaría igual criterio a esta norma mediante  la creación de una </a:t>
            </a:r>
            <a:r>
              <a:rPr lang="es-ES" dirty="0" err="1">
                <a:latin typeface="Arial" panose="020B0604020202020204" pitchFamily="34" charset="0"/>
                <a:cs typeface="Arial" panose="020B0604020202020204" pitchFamily="34" charset="0"/>
              </a:rPr>
              <a:t>redistritación</a:t>
            </a:r>
            <a:r>
              <a:rPr lang="es-ES" dirty="0">
                <a:latin typeface="Arial" panose="020B0604020202020204" pitchFamily="34" charset="0"/>
                <a:cs typeface="Arial" panose="020B0604020202020204" pitchFamily="34" charset="0"/>
              </a:rPr>
              <a:t> del territorio en función a la proporcionalidad por densidad de habitantes.</a:t>
            </a:r>
            <a:endParaRPr lang="es-MX" dirty="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9923760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965937" y="362275"/>
            <a:ext cx="629041" cy="904877"/>
          </a:xfrm>
          <a:prstGeom prst="rect">
            <a:avLst/>
          </a:prstGeom>
        </p:spPr>
      </p:pic>
      <p:pic>
        <p:nvPicPr>
          <p:cNvPr id="5" name="Imagen 4"/>
          <p:cNvPicPr>
            <a:picLocks noChangeAspect="1"/>
          </p:cNvPicPr>
          <p:nvPr/>
        </p:nvPicPr>
        <p:blipFill>
          <a:blip r:embed="rId3"/>
          <a:stretch>
            <a:fillRect/>
          </a:stretch>
        </p:blipFill>
        <p:spPr>
          <a:xfrm>
            <a:off x="7260913" y="346381"/>
            <a:ext cx="955340" cy="920771"/>
          </a:xfrm>
          <a:prstGeom prst="rect">
            <a:avLst/>
          </a:prstGeom>
        </p:spPr>
      </p:pic>
      <p:pic>
        <p:nvPicPr>
          <p:cNvPr id="6" name="Imagen 5"/>
          <p:cNvPicPr>
            <a:picLocks noChangeAspect="1"/>
          </p:cNvPicPr>
          <p:nvPr/>
        </p:nvPicPr>
        <p:blipFill>
          <a:blip r:embed="rId4"/>
          <a:stretch>
            <a:fillRect/>
          </a:stretch>
        </p:blipFill>
        <p:spPr>
          <a:xfrm>
            <a:off x="2512487" y="390965"/>
            <a:ext cx="760575" cy="770807"/>
          </a:xfrm>
          <a:prstGeom prst="rect">
            <a:avLst/>
          </a:prstGeom>
        </p:spPr>
      </p:pic>
      <p:pic>
        <p:nvPicPr>
          <p:cNvPr id="7" name="Imagen 6"/>
          <p:cNvPicPr>
            <a:picLocks noChangeAspect="1"/>
          </p:cNvPicPr>
          <p:nvPr/>
        </p:nvPicPr>
        <p:blipFill>
          <a:blip r:embed="rId5"/>
          <a:stretch>
            <a:fillRect/>
          </a:stretch>
        </p:blipFill>
        <p:spPr>
          <a:xfrm>
            <a:off x="5558539" y="39096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7565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1817914" y="1267152"/>
            <a:ext cx="8621486" cy="4493538"/>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Por ello al municipio de centro fue conveniente que se le dotase  con un legislador local adicional con su consabida modificación entre los integrantes de la LVII legislatura que vieron así incrementada el numero de sus integrante a 31 ( 18 distritos electorales uninominales y la respectiva  elección de 18 diputados de mayoría </a:t>
            </a:r>
            <a:r>
              <a:rPr lang="es-ES" dirty="0" smtClean="0">
                <a:latin typeface="Arial" panose="020B0604020202020204" pitchFamily="34" charset="0"/>
                <a:cs typeface="Arial" panose="020B0604020202020204" pitchFamily="34" charset="0"/>
              </a:rPr>
              <a:t>relativa, </a:t>
            </a:r>
            <a:r>
              <a:rPr lang="es-ES" dirty="0">
                <a:latin typeface="Arial" panose="020B0604020202020204" pitchFamily="34" charset="0"/>
                <a:cs typeface="Arial" panose="020B0604020202020204" pitchFamily="34" charset="0"/>
              </a:rPr>
              <a:t>13 diputados distribuidos en dos circunscripciones por el principio de Representación Proporcional)</a:t>
            </a:r>
          </a:p>
          <a:p>
            <a:pPr algn="just"/>
            <a:endParaRPr lang="es-MX" dirty="0">
              <a:latin typeface="Arial" panose="020B0604020202020204" pitchFamily="34" charset="0"/>
              <a:cs typeface="Arial" panose="020B0604020202020204" pitchFamily="34" charset="0"/>
            </a:endParaRPr>
          </a:p>
          <a:p>
            <a:pPr algn="just"/>
            <a:r>
              <a:rPr lang="es-ES" dirty="0" smtClean="0">
                <a:latin typeface="Arial" panose="020B0604020202020204" pitchFamily="34" charset="0"/>
                <a:cs typeface="Arial" panose="020B0604020202020204" pitchFamily="34" charset="0"/>
              </a:rPr>
              <a:t>Los </a:t>
            </a:r>
            <a:r>
              <a:rPr lang="es-ES" dirty="0">
                <a:latin typeface="Arial" panose="020B0604020202020204" pitchFamily="34" charset="0"/>
                <a:cs typeface="Arial" panose="020B0604020202020204" pitchFamily="34" charset="0"/>
              </a:rPr>
              <a:t>Órganos Centrales de Instituto Electoral de Tabasco son:</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Consejo Estatal Electoral </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Junta Estatal Ejecutiva</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La Secretaría Ejecutiva</a:t>
            </a:r>
            <a:endParaRPr lang="es-MX" dirty="0">
              <a:latin typeface="Arial" panose="020B0604020202020204" pitchFamily="34" charset="0"/>
              <a:cs typeface="Arial" panose="020B0604020202020204" pitchFamily="34" charset="0"/>
            </a:endParaRPr>
          </a:p>
          <a:p>
            <a:r>
              <a:rPr lang="es-ES" dirty="0"/>
              <a:t> </a:t>
            </a:r>
            <a:endParaRPr lang="es-MX" dirty="0"/>
          </a:p>
          <a:p>
            <a:pPr algn="just"/>
            <a:endParaRPr lang="es-ES" sz="1600" b="1"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46340" y="271620"/>
            <a:ext cx="521970" cy="107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9272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965937" y="362275"/>
            <a:ext cx="629041" cy="904877"/>
          </a:xfrm>
          <a:prstGeom prst="rect">
            <a:avLst/>
          </a:prstGeom>
        </p:spPr>
      </p:pic>
      <p:pic>
        <p:nvPicPr>
          <p:cNvPr id="5" name="Imagen 4"/>
          <p:cNvPicPr>
            <a:picLocks noChangeAspect="1"/>
          </p:cNvPicPr>
          <p:nvPr/>
        </p:nvPicPr>
        <p:blipFill>
          <a:blip r:embed="rId3"/>
          <a:stretch>
            <a:fillRect/>
          </a:stretch>
        </p:blipFill>
        <p:spPr>
          <a:xfrm>
            <a:off x="7260913" y="346381"/>
            <a:ext cx="955340" cy="920771"/>
          </a:xfrm>
          <a:prstGeom prst="rect">
            <a:avLst/>
          </a:prstGeom>
        </p:spPr>
      </p:pic>
      <p:pic>
        <p:nvPicPr>
          <p:cNvPr id="6" name="Imagen 5"/>
          <p:cNvPicPr>
            <a:picLocks noChangeAspect="1"/>
          </p:cNvPicPr>
          <p:nvPr/>
        </p:nvPicPr>
        <p:blipFill>
          <a:blip r:embed="rId4"/>
          <a:stretch>
            <a:fillRect/>
          </a:stretch>
        </p:blipFill>
        <p:spPr>
          <a:xfrm>
            <a:off x="2512487" y="390965"/>
            <a:ext cx="760575" cy="770807"/>
          </a:xfrm>
          <a:prstGeom prst="rect">
            <a:avLst/>
          </a:prstGeom>
        </p:spPr>
      </p:pic>
      <p:pic>
        <p:nvPicPr>
          <p:cNvPr id="7" name="Imagen 6"/>
          <p:cNvPicPr>
            <a:picLocks noChangeAspect="1"/>
          </p:cNvPicPr>
          <p:nvPr/>
        </p:nvPicPr>
        <p:blipFill>
          <a:blip r:embed="rId5"/>
          <a:stretch>
            <a:fillRect/>
          </a:stretch>
        </p:blipFill>
        <p:spPr>
          <a:xfrm>
            <a:off x="5558539" y="39096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7565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1796143" y="1267152"/>
            <a:ext cx="8599714" cy="4524315"/>
          </a:xfrm>
          <a:prstGeom prst="rect">
            <a:avLst/>
          </a:prstGeom>
          <a:noFill/>
        </p:spPr>
        <p:txBody>
          <a:bodyPr wrap="square" rtlCol="0">
            <a:spAutoFit/>
          </a:bodyPr>
          <a:lstStyle/>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El Consejo Estatal  Electoral (CEE) se constituiría  con :</a:t>
            </a:r>
          </a:p>
          <a:p>
            <a:endParaRPr lang="es-MX"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s-ES" dirty="0">
                <a:latin typeface="Arial" panose="020B0604020202020204" pitchFamily="34" charset="0"/>
                <a:cs typeface="Arial" panose="020B0604020202020204" pitchFamily="34" charset="0"/>
              </a:rPr>
              <a:t>1 Presidente </a:t>
            </a:r>
          </a:p>
          <a:p>
            <a:pPr lvl="0"/>
            <a:endParaRPr lang="es-MX"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s-ES" dirty="0">
                <a:latin typeface="Arial" panose="020B0604020202020204" pitchFamily="34" charset="0"/>
                <a:cs typeface="Arial" panose="020B0604020202020204" pitchFamily="34" charset="0"/>
              </a:rPr>
              <a:t>1 Secretario</a:t>
            </a:r>
          </a:p>
          <a:p>
            <a:pPr lvl="0"/>
            <a:endParaRPr lang="es-E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s-ES" dirty="0">
                <a:latin typeface="Arial" panose="020B0604020202020204" pitchFamily="34" charset="0"/>
                <a:cs typeface="Arial" panose="020B0604020202020204" pitchFamily="34" charset="0"/>
              </a:rPr>
              <a:t>8 Consejeros Electorales </a:t>
            </a:r>
            <a:endParaRPr lang="es-MX"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s-MX" dirty="0">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r>
              <a:rPr lang="es-ES" dirty="0">
                <a:latin typeface="Arial" panose="020B0604020202020204" pitchFamily="34" charset="0"/>
                <a:cs typeface="Arial" panose="020B0604020202020204" pitchFamily="34" charset="0"/>
              </a:rPr>
              <a:t>Consejeros del poder Legislativos (3) .-1 por cada fuerza política con representación en el H. Congreso del Estado-.</a:t>
            </a:r>
            <a:endParaRPr lang="es-MX" dirty="0">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endParaRPr lang="es-MX" dirty="0">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r>
              <a:rPr lang="es-ES" dirty="0">
                <a:latin typeface="Arial" panose="020B0604020202020204" pitchFamily="34" charset="0"/>
                <a:cs typeface="Arial" panose="020B0604020202020204" pitchFamily="34" charset="0"/>
              </a:rPr>
              <a:t>Representantes de los partidos políticos(8)* pertenecientes a igual número de partidos políticos participantes en la elección  (1) PAN; (1) PRI*; (1) PRD*;(1) PC; (1) PT; (1)PVEM;(1) PPS;(1) PDM.</a:t>
            </a:r>
          </a:p>
          <a:p>
            <a:pPr lvl="0"/>
            <a:endParaRPr lang="es-MX" dirty="0">
              <a:latin typeface="Arial" panose="020B0604020202020204" pitchFamily="34" charset="0"/>
              <a:cs typeface="Arial" panose="020B0604020202020204" pitchFamily="34" charset="0"/>
            </a:endParaRPr>
          </a:p>
        </p:txBody>
      </p:sp>
      <p:pic>
        <p:nvPicPr>
          <p:cNvPr id="10"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8728" y="346381"/>
            <a:ext cx="521970" cy="107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8424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965937" y="362275"/>
            <a:ext cx="629041" cy="904877"/>
          </a:xfrm>
          <a:prstGeom prst="rect">
            <a:avLst/>
          </a:prstGeom>
        </p:spPr>
      </p:pic>
      <p:pic>
        <p:nvPicPr>
          <p:cNvPr id="5" name="Imagen 4"/>
          <p:cNvPicPr>
            <a:picLocks noChangeAspect="1"/>
          </p:cNvPicPr>
          <p:nvPr/>
        </p:nvPicPr>
        <p:blipFill>
          <a:blip r:embed="rId3"/>
          <a:stretch>
            <a:fillRect/>
          </a:stretch>
        </p:blipFill>
        <p:spPr>
          <a:xfrm>
            <a:off x="7260913" y="346381"/>
            <a:ext cx="955340" cy="920771"/>
          </a:xfrm>
          <a:prstGeom prst="rect">
            <a:avLst/>
          </a:prstGeom>
        </p:spPr>
      </p:pic>
      <p:pic>
        <p:nvPicPr>
          <p:cNvPr id="6" name="Imagen 5"/>
          <p:cNvPicPr>
            <a:picLocks noChangeAspect="1"/>
          </p:cNvPicPr>
          <p:nvPr/>
        </p:nvPicPr>
        <p:blipFill>
          <a:blip r:embed="rId4"/>
          <a:stretch>
            <a:fillRect/>
          </a:stretch>
        </p:blipFill>
        <p:spPr>
          <a:xfrm>
            <a:off x="2512487" y="390965"/>
            <a:ext cx="760575" cy="770807"/>
          </a:xfrm>
          <a:prstGeom prst="rect">
            <a:avLst/>
          </a:prstGeom>
        </p:spPr>
      </p:pic>
      <p:pic>
        <p:nvPicPr>
          <p:cNvPr id="7" name="Imagen 6"/>
          <p:cNvPicPr>
            <a:picLocks noChangeAspect="1"/>
          </p:cNvPicPr>
          <p:nvPr/>
        </p:nvPicPr>
        <p:blipFill>
          <a:blip r:embed="rId5"/>
          <a:stretch>
            <a:fillRect/>
          </a:stretch>
        </p:blipFill>
        <p:spPr>
          <a:xfrm>
            <a:off x="5558539" y="39096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7565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1807029" y="1267152"/>
            <a:ext cx="8610600" cy="584775"/>
          </a:xfrm>
          <a:prstGeom prst="rect">
            <a:avLst/>
          </a:prstGeom>
          <a:noFill/>
        </p:spPr>
        <p:txBody>
          <a:bodyPr wrap="square" rtlCol="0">
            <a:spAutoFit/>
          </a:bodyPr>
          <a:lstStyle/>
          <a:p>
            <a:pPr algn="just"/>
            <a:endParaRPr lang="es-ES" sz="1600" dirty="0">
              <a:latin typeface="Arial" panose="020B0604020202020204" pitchFamily="34" charset="0"/>
              <a:cs typeface="Arial" panose="020B0604020202020204" pitchFamily="34" charset="0"/>
            </a:endParaRPr>
          </a:p>
          <a:p>
            <a:pPr algn="just"/>
            <a:endParaRPr lang="es-ES" sz="1600" dirty="0">
              <a:latin typeface="Arial" panose="020B0604020202020204" pitchFamily="34" charset="0"/>
              <a:cs typeface="Arial" panose="020B0604020202020204" pitchFamily="34" charset="0"/>
            </a:endParaRPr>
          </a:p>
        </p:txBody>
      </p:sp>
      <p:sp>
        <p:nvSpPr>
          <p:cNvPr id="3" name="CuadroTexto 2"/>
          <p:cNvSpPr txBox="1"/>
          <p:nvPr/>
        </p:nvSpPr>
        <p:spPr>
          <a:xfrm>
            <a:off x="2079586" y="1267152"/>
            <a:ext cx="8148577" cy="5078313"/>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Los Ciudadanos que fueron designados por el Congreso de Estado, para formar parte del Consejo Estatal por un periodo de siete años, como Consejeros Electorales fueron los ciudadanos:</a:t>
            </a:r>
          </a:p>
          <a:p>
            <a:pPr algn="just"/>
            <a:endParaRPr lang="es-MX" dirty="0">
              <a:latin typeface="Arial" panose="020B0604020202020204" pitchFamily="34" charset="0"/>
              <a:cs typeface="Arial" panose="020B0604020202020204" pitchFamily="34" charset="0"/>
            </a:endParaRPr>
          </a:p>
          <a:p>
            <a:pPr algn="ctr"/>
            <a:r>
              <a:rPr lang="es-ES" dirty="0">
                <a:latin typeface="Arial" panose="020B0604020202020204" pitchFamily="34" charset="0"/>
                <a:cs typeface="Arial" panose="020B0604020202020204" pitchFamily="34" charset="0"/>
              </a:rPr>
              <a:t>Presidente del Consejo Estatal Electoral </a:t>
            </a:r>
            <a:endParaRPr lang="es-MX" dirty="0">
              <a:latin typeface="Arial" panose="020B0604020202020204" pitchFamily="34" charset="0"/>
              <a:cs typeface="Arial" panose="020B0604020202020204" pitchFamily="34" charset="0"/>
            </a:endParaRPr>
          </a:p>
          <a:p>
            <a:pPr lvl="0" algn="ctr"/>
            <a:r>
              <a:rPr lang="pt-BR" dirty="0">
                <a:latin typeface="Arial" panose="020B0604020202020204" pitchFamily="34" charset="0"/>
                <a:cs typeface="Arial" panose="020B0604020202020204" pitchFamily="34" charset="0"/>
              </a:rPr>
              <a:t>Lic. Leonardo Sala </a:t>
            </a:r>
            <a:r>
              <a:rPr lang="pt-BR" dirty="0" err="1">
                <a:latin typeface="Arial" panose="020B0604020202020204" pitchFamily="34" charset="0"/>
                <a:cs typeface="Arial" panose="020B0604020202020204" pitchFamily="34" charset="0"/>
              </a:rPr>
              <a:t>Poisot</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algn="just"/>
            <a:r>
              <a:rPr lang="pt-BR" dirty="0" err="1">
                <a:latin typeface="Arial" panose="020B0604020202020204" pitchFamily="34" charset="0"/>
                <a:cs typeface="Arial" panose="020B0604020202020204" pitchFamily="34" charset="0"/>
              </a:rPr>
              <a:t>Consejeros</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Electorales</a:t>
            </a:r>
            <a:endParaRPr lang="es-MX" dirty="0">
              <a:latin typeface="Arial" panose="020B0604020202020204" pitchFamily="34" charset="0"/>
              <a:cs typeface="Arial" panose="020B0604020202020204" pitchFamily="34" charset="0"/>
            </a:endParaRPr>
          </a:p>
          <a:p>
            <a:pPr algn="just"/>
            <a:r>
              <a:rPr lang="pt-BR"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Lic. Joaquín Díaz </a:t>
            </a:r>
            <a:r>
              <a:rPr lang="es-ES" dirty="0" err="1">
                <a:latin typeface="Arial" panose="020B0604020202020204" pitchFamily="34" charset="0"/>
                <a:cs typeface="Arial" panose="020B0604020202020204" pitchFamily="34" charset="0"/>
              </a:rPr>
              <a:t>Esnaurrizar</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Dr. Romeo Manuel Valencia </a:t>
            </a:r>
            <a:r>
              <a:rPr lang="es-ES" dirty="0" err="1">
                <a:latin typeface="Arial" panose="020B0604020202020204" pitchFamily="34" charset="0"/>
                <a:cs typeface="Arial" panose="020B0604020202020204" pitchFamily="34" charset="0"/>
              </a:rPr>
              <a:t>Glory</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C. Rosa María Guzmán Domínguez </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C. Vicente Gómez Montero</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Lic. </a:t>
            </a:r>
            <a:r>
              <a:rPr lang="es-ES" dirty="0" err="1">
                <a:latin typeface="Arial" panose="020B0604020202020204" pitchFamily="34" charset="0"/>
                <a:cs typeface="Arial" panose="020B0604020202020204" pitchFamily="34" charset="0"/>
              </a:rPr>
              <a:t>Ciprián</a:t>
            </a:r>
            <a:r>
              <a:rPr lang="es-ES" dirty="0">
                <a:latin typeface="Arial" panose="020B0604020202020204" pitchFamily="34" charset="0"/>
                <a:cs typeface="Arial" panose="020B0604020202020204" pitchFamily="34" charset="0"/>
              </a:rPr>
              <a:t> Cabrera Jasso</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Lic. Luz León Estrada</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Lic. </a:t>
            </a:r>
            <a:r>
              <a:rPr lang="es-ES" dirty="0" err="1">
                <a:latin typeface="Arial" panose="020B0604020202020204" pitchFamily="34" charset="0"/>
                <a:cs typeface="Arial" panose="020B0604020202020204" pitchFamily="34" charset="0"/>
              </a:rPr>
              <a:t>Estalin</a:t>
            </a:r>
            <a:r>
              <a:rPr lang="es-ES" dirty="0">
                <a:latin typeface="Arial" panose="020B0604020202020204" pitchFamily="34" charset="0"/>
                <a:cs typeface="Arial" panose="020B0604020202020204" pitchFamily="34" charset="0"/>
              </a:rPr>
              <a:t> Velázquez León</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Lic. Lenin Ruiz Hernández   </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06984" y="362275"/>
            <a:ext cx="521970" cy="107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8118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342901"/>
            <a:ext cx="955340" cy="920771"/>
          </a:xfrm>
          <a:prstGeom prst="rect">
            <a:avLst/>
          </a:prstGeom>
        </p:spPr>
      </p:pic>
      <p:pic>
        <p:nvPicPr>
          <p:cNvPr id="5" name="Imagen 4"/>
          <p:cNvPicPr>
            <a:picLocks noChangeAspect="1"/>
          </p:cNvPicPr>
          <p:nvPr/>
        </p:nvPicPr>
        <p:blipFill>
          <a:blip r:embed="rId3"/>
          <a:stretch>
            <a:fillRect/>
          </a:stretch>
        </p:blipFill>
        <p:spPr>
          <a:xfrm>
            <a:off x="8965937" y="361294"/>
            <a:ext cx="629041" cy="904877"/>
          </a:xfrm>
          <a:prstGeom prst="rect">
            <a:avLst/>
          </a:prstGeom>
        </p:spPr>
      </p:pic>
      <p:pic>
        <p:nvPicPr>
          <p:cNvPr id="6" name="Imagen 5"/>
          <p:cNvPicPr>
            <a:picLocks noChangeAspect="1"/>
          </p:cNvPicPr>
          <p:nvPr/>
        </p:nvPicPr>
        <p:blipFill>
          <a:blip r:embed="rId4"/>
          <a:stretch>
            <a:fillRect/>
          </a:stretch>
        </p:blipFill>
        <p:spPr>
          <a:xfrm>
            <a:off x="2512487" y="387485"/>
            <a:ext cx="760575" cy="770807"/>
          </a:xfrm>
          <a:prstGeom prst="rect">
            <a:avLst/>
          </a:prstGeom>
        </p:spPr>
      </p:pic>
      <p:pic>
        <p:nvPicPr>
          <p:cNvPr id="7" name="Imagen 6"/>
          <p:cNvPicPr>
            <a:picLocks noChangeAspect="1"/>
          </p:cNvPicPr>
          <p:nvPr/>
        </p:nvPicPr>
        <p:blipFill>
          <a:blip r:embed="rId5"/>
          <a:stretch>
            <a:fillRect/>
          </a:stretch>
        </p:blipFill>
        <p:spPr>
          <a:xfrm>
            <a:off x="5558539" y="38748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7217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1828801" y="1267151"/>
            <a:ext cx="8565931" cy="4985980"/>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La Junta Estatal Ejecutiva quedo integrada de la manera siguiente:</a:t>
            </a: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Lic. Leonardo Sala </a:t>
            </a:r>
            <a:r>
              <a:rPr lang="es-ES" dirty="0" err="1">
                <a:latin typeface="Arial" panose="020B0604020202020204" pitchFamily="34" charset="0"/>
                <a:cs typeface="Arial" panose="020B0604020202020204" pitchFamily="34" charset="0"/>
              </a:rPr>
              <a:t>Poisot</a:t>
            </a:r>
            <a:r>
              <a:rPr lang="es-ES" dirty="0">
                <a:latin typeface="Arial" panose="020B0604020202020204" pitchFamily="34" charset="0"/>
                <a:cs typeface="Arial" panose="020B0604020202020204" pitchFamily="34" charset="0"/>
              </a:rPr>
              <a:t>                 Presidente</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Lic. </a:t>
            </a:r>
            <a:r>
              <a:rPr lang="es-ES" dirty="0" err="1">
                <a:latin typeface="Arial" panose="020B0604020202020204" pitchFamily="34" charset="0"/>
                <a:cs typeface="Arial" panose="020B0604020202020204" pitchFamily="34" charset="0"/>
              </a:rPr>
              <a:t>Carole</a:t>
            </a:r>
            <a:r>
              <a:rPr lang="es-ES" dirty="0">
                <a:latin typeface="Arial" panose="020B0604020202020204" pitchFamily="34" charset="0"/>
                <a:cs typeface="Arial" panose="020B0604020202020204" pitchFamily="34" charset="0"/>
              </a:rPr>
              <a:t> Vázquez Pérez               Secretaria Ejecutiva</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ES" dirty="0" err="1">
                <a:latin typeface="Arial" panose="020B0604020202020204" pitchFamily="34" charset="0"/>
                <a:cs typeface="Arial" panose="020B0604020202020204" pitchFamily="34" charset="0"/>
              </a:rPr>
              <a:t>Profr</a:t>
            </a:r>
            <a:r>
              <a:rPr lang="es-ES" dirty="0">
                <a:latin typeface="Arial" panose="020B0604020202020204" pitchFamily="34" charset="0"/>
                <a:cs typeface="Arial" panose="020B0604020202020204" pitchFamily="34" charset="0"/>
              </a:rPr>
              <a:t>. Magín Fuster Romero    Director de Organización y Capacitación Electoral </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Lic. Rodrigo Oropesa Arguello          Director de Administración </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p>
          <a:p>
            <a:pPr algn="just"/>
            <a:endParaRPr lang="es-ES" dirty="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endParaRPr lang="es-ES" sz="1600" dirty="0">
              <a:latin typeface="Arial" panose="020B0604020202020204" pitchFamily="34" charset="0"/>
              <a:cs typeface="Arial" panose="020B0604020202020204" pitchFamily="34" charset="0"/>
            </a:endParaRPr>
          </a:p>
          <a:p>
            <a:pPr algn="just"/>
            <a:endParaRPr lang="es-ES" sz="1600" dirty="0">
              <a:latin typeface="Arial" panose="020B0604020202020204" pitchFamily="34" charset="0"/>
              <a:cs typeface="Arial" panose="020B0604020202020204" pitchFamily="34" charset="0"/>
            </a:endParaRPr>
          </a:p>
          <a:p>
            <a:pPr algn="just"/>
            <a:endParaRPr lang="es-ES" sz="1600"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49213" y="361294"/>
            <a:ext cx="521970" cy="107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6747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785258" y="1267151"/>
            <a:ext cx="8654143" cy="5355312"/>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En este Proceso Electoral se llevaron a cabo elecciones de Gobernador, Diputados al Congreso Local y 17 Ayuntamientos (Presidentes Municipales y Regidores), en las que participaron los Partidos Políticos: Acción Nacional, Revolucionario Institucional, de la Revolución Democrática, del Trabajo, Verde Ecologista de México, Convergencia por la Democracia, Centro Democrático, de la Sociedad Nacionalista, Autentico de la Revolución Mexicana, Alianza Social y Democracia </a:t>
            </a:r>
            <a:r>
              <a:rPr lang="es-ES" dirty="0" smtClean="0">
                <a:latin typeface="Arial" panose="020B0604020202020204" pitchFamily="34" charset="0"/>
                <a:cs typeface="Arial" panose="020B0604020202020204" pitchFamily="34" charset="0"/>
              </a:rPr>
              <a:t>Social</a:t>
            </a:r>
            <a:r>
              <a:rPr lang="es-ES" dirty="0">
                <a:latin typeface="Arial" panose="020B0604020202020204" pitchFamily="34" charset="0"/>
                <a:cs typeface="Arial" panose="020B0604020202020204" pitchFamily="34" charset="0"/>
              </a:rPr>
              <a:t>.</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Los resultados Electorales cuestionados por los partidos Acción Nacional y de la Revolución Democrática determinaron interponer el recurso de inconformidad contra el cómputo estatal de la elección de gobernador, así como contra el acuerdo del Consejo Estatal Electoral del Instituto Electoral de Tabasco, referente a la declaración de validez de la elección y a la expedición de la constancia de mayoría al candidato triunfador. Por su parte el Tribunal Electoral de Tabasco emitió las resoluciones correspondientes, en virtud de las cuales declaró la nulidad en diversas casillas, situación que aunque modificó el cómputo estatal de la elección de gobernador confirmaba la validez de la elección, así como la expedición de la constancia de mayoría al candidato ganador. </a:t>
            </a:r>
            <a:endParaRPr lang="es-MX"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6506" y="481039"/>
            <a:ext cx="521970" cy="107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4885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268730" y="1267152"/>
            <a:ext cx="9772649" cy="4108817"/>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lnSpc>
                <a:spcPct val="150000"/>
              </a:lnSpc>
            </a:pPr>
            <a:r>
              <a:rPr lang="es-ES" sz="1600" dirty="0">
                <a:latin typeface="Arial" panose="020B0604020202020204" pitchFamily="34" charset="0"/>
                <a:cs typeface="Arial" panose="020B0604020202020204" pitchFamily="34" charset="0"/>
              </a:rPr>
              <a:t>Contra esas resoluciones es que el PAN y el PRD promovieron el juicio de revisión constitucional electoral, -cada uno por separado-, el 14 de noviembre de 2000. El día 29 de diciembre de 2000 (  a tan solo 72 horas del cambio de poder del ejecutivo Estatal)  , la Sala Superior del Tribunal Electoral del PJF emitió resolución a los expedientes SUP-JRC-487/2000 y su acumulado SUP-JRC-489/2000 donde resolvió declarar nula la elección de gobernador efectuada el 15 de octubre de 2000, -hecho hasta entonces insólito en la historia reciente de México- y efectuar  los trabajos jurídicos pertinentes previstos en la legislación local para convocar a Elecciones extraordinarias de Gobernador del Estado. Así mismo la asignación de la Diputación del Partido del Trabajo, que habiendo sido asignada por el Consejo Estatal Electoral al primero de la lista de la primera circunscripción hubo que asignársela al primero de la lista de la segunda circunscripción plurinominal, quedando con esto finalizado el Proceso Electoral Ordinario</a:t>
            </a:r>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8643" y="451761"/>
            <a:ext cx="521970" cy="107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860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57200"/>
            <a:ext cx="10363826" cy="5333999"/>
          </a:xfrm>
        </p:spPr>
        <p:txBody>
          <a:bodyPr/>
          <a:lstStyle/>
          <a:p>
            <a:pPr algn="just"/>
            <a:r>
              <a:rPr lang="es-MX" sz="1800" b="1" dirty="0">
                <a:latin typeface="Arial" panose="020B0604020202020204" pitchFamily="34" charset="0"/>
                <a:cs typeface="Arial" panose="020B0604020202020204" pitchFamily="34" charset="0"/>
              </a:rPr>
              <a:t>1977:</a:t>
            </a:r>
            <a:r>
              <a:rPr lang="es-MX" sz="1800" dirty="0">
                <a:latin typeface="Arial" panose="020B0604020202020204" pitchFamily="34" charset="0"/>
                <a:cs typeface="Arial" panose="020B0604020202020204" pitchFamily="34" charset="0"/>
              </a:rPr>
              <a:t> El Gobierno Federal expidió la Ley de Organizaciones Políticas y Procesos Electorales (LOPPE), cuya principal aportación fue permitir el ingreso a la vida institucional de fuerzas políticas "no incluidas" y propiciar su representación en los órganos legislativos. La LOPPE modificó la integración de la Comisión Federal Electoral y permitió la participación de los partidos políticos registrados –ya fuera bajo la figura de registro condicionado o definitivo- en igualdad de condiciones. </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La Comisión quedó conformada por el Secretario de Gobernación, un representante de cada una de las cámaras legislativas, un representante de cada partido político con registro y un notario público.</a:t>
            </a:r>
          </a:p>
          <a:p>
            <a:endParaRPr lang="es-MX" dirty="0"/>
          </a:p>
        </p:txBody>
      </p:sp>
      <p:pic>
        <p:nvPicPr>
          <p:cNvPr id="18434" name="Picture 2" descr="Resultado de imagen para creación de la LOP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998" y="3958681"/>
            <a:ext cx="3457575" cy="280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8970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800100" y="1267151"/>
            <a:ext cx="10687050" cy="4524315"/>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La intempestiva y sorpresiva anulación de las elecciones de Gobernador tomó por sorpresa al Gobierno en funciones a tan solo 3 días de la nueva toma de poder, lo que obligó al congreso a sesionar de manera extraordinaria para nombrar a un Gobernador Interino ante la inminente salida de la administración vigente, quien terminaba su encargo el 31 de diciembre de 2000.</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Por ello el H. Congreso del Estado aplicaría lo previsto en el artículo 47 de la </a:t>
            </a:r>
            <a:r>
              <a:rPr lang="es-ES" dirty="0" smtClean="0">
                <a:latin typeface="Arial" panose="020B0604020202020204" pitchFamily="34" charset="0"/>
                <a:cs typeface="Arial" panose="020B0604020202020204" pitchFamily="34" charset="0"/>
              </a:rPr>
              <a:t>Constitución </a:t>
            </a:r>
            <a:r>
              <a:rPr lang="es-ES" dirty="0">
                <a:latin typeface="Arial" panose="020B0604020202020204" pitchFamily="34" charset="0"/>
                <a:cs typeface="Arial" panose="020B0604020202020204" pitchFamily="34" charset="0"/>
              </a:rPr>
              <a:t>del estado en el caso de falta absoluta del Gobernador, para que este se erigiere inmediatamente en Colegio Electoral y concurriendo cuando menos las dos terceras partes del número total de sus miembros, nombrará, en escrutinio secreto y por mayoría absoluta de votos, a un Gobernador interino.</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Tomando como base el artículo, el 31 de diciembre de 2000, la 56 legislatura (horas antes de que finalizase su periodo en ese mismo día) designó al diputado federal sin licencia, Enrique Priego Oropeza, como Gobernador Interino. </a:t>
            </a:r>
            <a:endParaRPr lang="es-MX" dirty="0">
              <a:latin typeface="Arial" panose="020B0604020202020204" pitchFamily="34" charset="0"/>
              <a:cs typeface="Arial" panose="020B0604020202020204" pitchFamily="34" charset="0"/>
            </a:endParaRPr>
          </a:p>
          <a:p>
            <a:r>
              <a:rPr lang="es-ES" dirty="0"/>
              <a:t> </a:t>
            </a:r>
            <a:endParaRPr lang="es-MX" dirty="0"/>
          </a:p>
          <a:p>
            <a:r>
              <a:rPr lang="es-ES" dirty="0"/>
              <a:t> </a:t>
            </a:r>
            <a:endParaRPr lang="es-MX" dirty="0"/>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46340" y="398331"/>
            <a:ext cx="521970" cy="107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5681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834390" y="1267151"/>
            <a:ext cx="10515600" cy="3139321"/>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El 29 de marzo del año 2001, la Quincuagésima Séptima Legislatura al H. Congreso del Estado emitió el Decreto Número 003, el cual ordenó convocar en su artículo Único , “A Partidos Políticos y Ciudadanos en general, para elegir Gobernador del Estado Libre y Soberano de Tabasco, que será titular del Poder Ejecutivo durante el periodo comprendido del 01 de enero del año 2002 al 31 de diciembre del año 2006” y se llevó a efecto la notificación respectiva al órgano electoral estatal para la organización de los comicios extraordinarios conducentes a la elección de Gobernador del Estado de Tabasco.</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Señalándose  la fecha comicial  de las elecciones estatales extraordinarias de Tabasco para el domingo 5 de agosto de 2001, como consecuencia a la anulación de la elección a Gobernador celebrada el 15 de octubre de 2000,</a:t>
            </a:r>
            <a:endParaRPr lang="es-MX"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69830" y="398331"/>
            <a:ext cx="630555" cy="86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1489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788670" y="1267151"/>
            <a:ext cx="10744200" cy="5909310"/>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De igual forma y por resolución del Tribunal del Poder Judicial de la Federación, se realizaron en nuestro estado, El H. Congreso del Estado hubo de realizar algunos cambios y nuevas designaciones en cuanto a la integración del Consejo Estatal Electoral derivados de las renuncias de los Consejeros: Leonardo Sala </a:t>
            </a:r>
            <a:r>
              <a:rPr lang="es-ES" dirty="0" err="1">
                <a:latin typeface="Arial" panose="020B0604020202020204" pitchFamily="34" charset="0"/>
                <a:cs typeface="Arial" panose="020B0604020202020204" pitchFamily="34" charset="0"/>
              </a:rPr>
              <a:t>Poisot</a:t>
            </a:r>
            <a:r>
              <a:rPr lang="es-ES" dirty="0">
                <a:latin typeface="Arial" panose="020B0604020202020204" pitchFamily="34" charset="0"/>
                <a:cs typeface="Arial" panose="020B0604020202020204" pitchFamily="34" charset="0"/>
              </a:rPr>
              <a:t>, Luz León Estrada y Lenin Ruiz Hernández  quedado integrado de la siguiente manera:</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algn="ctr"/>
            <a:r>
              <a:rPr lang="es-ES" dirty="0">
                <a:latin typeface="Arial" panose="020B0604020202020204" pitchFamily="34" charset="0"/>
                <a:cs typeface="Arial" panose="020B0604020202020204" pitchFamily="34" charset="0"/>
              </a:rPr>
              <a:t>Presidente del Consejo Estatal Electoral</a:t>
            </a:r>
            <a:endParaRPr lang="es-MX" dirty="0">
              <a:latin typeface="Arial" panose="020B0604020202020204" pitchFamily="34" charset="0"/>
              <a:cs typeface="Arial" panose="020B0604020202020204" pitchFamily="34" charset="0"/>
            </a:endParaRPr>
          </a:p>
          <a:p>
            <a:pPr lvl="0" algn="ctr"/>
            <a:r>
              <a:rPr lang="es-ES" dirty="0">
                <a:latin typeface="Arial" panose="020B0604020202020204" pitchFamily="34" charset="0"/>
                <a:cs typeface="Arial" panose="020B0604020202020204" pitchFamily="34" charset="0"/>
              </a:rPr>
              <a:t>Lic. </a:t>
            </a:r>
            <a:r>
              <a:rPr lang="es-ES" dirty="0" err="1">
                <a:latin typeface="Arial" panose="020B0604020202020204" pitchFamily="34" charset="0"/>
                <a:cs typeface="Arial" panose="020B0604020202020204" pitchFamily="34" charset="0"/>
              </a:rPr>
              <a:t>Estalin</a:t>
            </a:r>
            <a:r>
              <a:rPr lang="es-ES" dirty="0">
                <a:latin typeface="Arial" panose="020B0604020202020204" pitchFamily="34" charset="0"/>
                <a:cs typeface="Arial" panose="020B0604020202020204" pitchFamily="34" charset="0"/>
              </a:rPr>
              <a:t> Velázquez León</a:t>
            </a:r>
            <a:endParaRPr lang="es-MX" dirty="0">
              <a:latin typeface="Arial" panose="020B0604020202020204" pitchFamily="34" charset="0"/>
              <a:cs typeface="Arial" panose="020B0604020202020204" pitchFamily="34" charset="0"/>
            </a:endParaRPr>
          </a:p>
          <a:p>
            <a:pPr algn="ctr"/>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Consejeros Electorales</a:t>
            </a:r>
          </a:p>
          <a:p>
            <a:pPr algn="just"/>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Lic. Joaquín Díaz </a:t>
            </a:r>
            <a:r>
              <a:rPr lang="es-ES" dirty="0" err="1">
                <a:latin typeface="Arial" panose="020B0604020202020204" pitchFamily="34" charset="0"/>
                <a:cs typeface="Arial" panose="020B0604020202020204" pitchFamily="34" charset="0"/>
              </a:rPr>
              <a:t>Esnaurrizar</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Dr. Romeo Manuel Valencia </a:t>
            </a:r>
            <a:r>
              <a:rPr lang="es-ES" dirty="0" err="1">
                <a:latin typeface="Arial" panose="020B0604020202020204" pitchFamily="34" charset="0"/>
                <a:cs typeface="Arial" panose="020B0604020202020204" pitchFamily="34" charset="0"/>
              </a:rPr>
              <a:t>Glory</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C. Rosa María Guzmán Domínguez </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C. Vicente Gómez Montero</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C. José Rubén Ferrer Galguera</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Lic. </a:t>
            </a:r>
            <a:r>
              <a:rPr lang="es-ES" dirty="0" err="1">
                <a:latin typeface="Arial" panose="020B0604020202020204" pitchFamily="34" charset="0"/>
                <a:cs typeface="Arial" panose="020B0604020202020204" pitchFamily="34" charset="0"/>
              </a:rPr>
              <a:t>Ciprián</a:t>
            </a:r>
            <a:r>
              <a:rPr lang="es-ES" dirty="0">
                <a:latin typeface="Arial" panose="020B0604020202020204" pitchFamily="34" charset="0"/>
                <a:cs typeface="Arial" panose="020B0604020202020204" pitchFamily="34" charset="0"/>
              </a:rPr>
              <a:t> Cabrera Jasso</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Ing. Alejandro de la Fuente Godínez </a:t>
            </a:r>
            <a:endParaRPr lang="es-MX"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dirty="0">
                <a:latin typeface="Arial" panose="020B0604020202020204" pitchFamily="34" charset="0"/>
                <a:cs typeface="Arial" panose="020B0604020202020204" pitchFamily="34" charset="0"/>
              </a:rPr>
              <a:t>Lic. Adalberto Tito </a:t>
            </a:r>
            <a:r>
              <a:rPr lang="es-ES" dirty="0" err="1">
                <a:latin typeface="Arial" panose="020B0604020202020204" pitchFamily="34" charset="0"/>
                <a:cs typeface="Arial" panose="020B0604020202020204" pitchFamily="34" charset="0"/>
              </a:rPr>
              <a:t>Manzur</a:t>
            </a:r>
            <a:r>
              <a:rPr lang="es-ES" dirty="0">
                <a:latin typeface="Arial" panose="020B0604020202020204" pitchFamily="34" charset="0"/>
                <a:cs typeface="Arial" panose="020B0604020202020204" pitchFamily="34" charset="0"/>
              </a:rPr>
              <a:t> Castellanos</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81871" y="398331"/>
            <a:ext cx="521970" cy="107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1055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257301" y="1348146"/>
            <a:ext cx="10344150" cy="5016758"/>
          </a:xfrm>
          <a:prstGeom prst="rect">
            <a:avLst/>
          </a:prstGeom>
          <a:noFill/>
        </p:spPr>
        <p:txBody>
          <a:bodyPr wrap="square" rtlCol="0">
            <a:spAutoFit/>
          </a:bodyPr>
          <a:lstStyle/>
          <a:p>
            <a:pPr algn="ctr"/>
            <a:r>
              <a:rPr lang="es-ES" sz="1600" dirty="0">
                <a:latin typeface="Arial" panose="020B0604020202020204" pitchFamily="34" charset="0"/>
                <a:cs typeface="Arial" panose="020B0604020202020204" pitchFamily="34" charset="0"/>
              </a:rPr>
              <a:t>La Junta Estatal Ejecutiva</a:t>
            </a:r>
          </a:p>
          <a:p>
            <a:pPr algn="ct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a:t>
            </a:r>
            <a:r>
              <a:rPr lang="es-ES" sz="1600" dirty="0" err="1">
                <a:latin typeface="Arial" panose="020B0604020202020204" pitchFamily="34" charset="0"/>
                <a:cs typeface="Arial" panose="020B0604020202020204" pitchFamily="34" charset="0"/>
              </a:rPr>
              <a:t>Estalin</a:t>
            </a:r>
            <a:r>
              <a:rPr lang="es-ES" sz="1600" dirty="0">
                <a:latin typeface="Arial" panose="020B0604020202020204" pitchFamily="34" charset="0"/>
                <a:cs typeface="Arial" panose="020B0604020202020204" pitchFamily="34" charset="0"/>
              </a:rPr>
              <a:t> Velázquez León       Presidente</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Martín Cruz Larios              </a:t>
            </a:r>
            <a:r>
              <a:rPr lang="es-ES" sz="1600" dirty="0" smtClean="0">
                <a:latin typeface="Arial" panose="020B0604020202020204" pitchFamily="34" charset="0"/>
                <a:cs typeface="Arial" panose="020B0604020202020204" pitchFamily="34" charset="0"/>
              </a:rPr>
              <a:t>Secretario </a:t>
            </a:r>
            <a:r>
              <a:rPr lang="es-ES" sz="1600" dirty="0">
                <a:latin typeface="Arial" panose="020B0604020202020204" pitchFamily="34" charset="0"/>
                <a:cs typeface="Arial" panose="020B0604020202020204" pitchFamily="34" charset="0"/>
              </a:rPr>
              <a:t>Ejecutivo</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a:t>
            </a:r>
            <a:r>
              <a:rPr lang="es-ES" sz="1600" dirty="0" smtClean="0">
                <a:latin typeface="Arial" panose="020B0604020202020204" pitchFamily="34" charset="0"/>
                <a:cs typeface="Arial" panose="020B0604020202020204" pitchFamily="34" charset="0"/>
              </a:rPr>
              <a:t>Citlalli </a:t>
            </a:r>
            <a:r>
              <a:rPr lang="es-ES" sz="1600" dirty="0">
                <a:latin typeface="Arial" panose="020B0604020202020204" pitchFamily="34" charset="0"/>
                <a:cs typeface="Arial" panose="020B0604020202020204" pitchFamily="34" charset="0"/>
              </a:rPr>
              <a:t>de Dios Calles         </a:t>
            </a:r>
            <a:r>
              <a:rPr lang="es-ES" sz="1600" dirty="0" smtClean="0">
                <a:latin typeface="Arial" panose="020B0604020202020204" pitchFamily="34" charset="0"/>
                <a:cs typeface="Arial" panose="020B0604020202020204" pitchFamily="34" charset="0"/>
              </a:rPr>
              <a:t> Director </a:t>
            </a:r>
            <a:r>
              <a:rPr lang="es-ES" sz="1600" dirty="0">
                <a:latin typeface="Arial" panose="020B0604020202020204" pitchFamily="34" charset="0"/>
                <a:cs typeface="Arial" panose="020B0604020202020204" pitchFamily="34" charset="0"/>
              </a:rPr>
              <a:t>de Organización y Capacitación Electoral </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Rodrigo Oropesa Arguello   Director de Administración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El día 2 de abril del año 2001 los integrantes del Instituto Electoral de Tabasco dieron inicio a los trabajos relativos al Proceso Electoral Extraordinario con la celebración de la Sesión de instalación respectiva que llevó a efecto el Consejo Estatal Electoral, cumpliendo con lo establecido en el Código de Instituciones y Procedimientos Electorales del Estado de Tabasco.</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Registrando candidatos para la elección de gobernador Partido Acción Nacional Lucio Galileo Lastra Marín; Partido Revolucionario Institucional Manuel Andrade Díaz;  Coalición Alianza por el Cambio de Tabasco César Raúl Ojeda Zubieta;  Partido Alianza Social Blanca Estela Guerrero Palomera.</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En ella fue renovado el  cargo de Titular del Poder Ejecutivo del estado, electo para un periodo extraordinario de cinco años no reelegibles en ningún caso.</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46340" y="381703"/>
            <a:ext cx="521970" cy="107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9696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777240" y="1267152"/>
            <a:ext cx="10801350" cy="6370975"/>
          </a:xfrm>
          <a:prstGeom prst="rect">
            <a:avLst/>
          </a:prstGeom>
          <a:noFill/>
        </p:spPr>
        <p:txBody>
          <a:bodyPr wrap="square" rtlCol="0">
            <a:spAutoFit/>
          </a:bodyPr>
          <a:lstStyle/>
          <a:p>
            <a:pPr>
              <a:lnSpc>
                <a:spcPct val="150000"/>
              </a:lnSpc>
            </a:pPr>
            <a:endParaRPr lang="es-MX" sz="1600" dirty="0">
              <a:latin typeface="Arial" panose="020B0604020202020204" pitchFamily="34" charset="0"/>
              <a:cs typeface="Arial" panose="020B0604020202020204" pitchFamily="34" charset="0"/>
            </a:endParaRPr>
          </a:p>
          <a:p>
            <a:pPr>
              <a:lnSpc>
                <a:spcPct val="150000"/>
              </a:lnSpc>
            </a:pPr>
            <a:endParaRPr lang="es-MX" sz="1600" dirty="0">
              <a:latin typeface="Arial" panose="020B0604020202020204" pitchFamily="34" charset="0"/>
              <a:cs typeface="Arial" panose="020B0604020202020204" pitchFamily="34" charset="0"/>
            </a:endParaRPr>
          </a:p>
          <a:p>
            <a:pPr>
              <a:lnSpc>
                <a:spcPct val="150000"/>
              </a:lnSpc>
            </a:pPr>
            <a:endParaRPr lang="es-MX" sz="1600" dirty="0">
              <a:latin typeface="Arial" panose="020B0604020202020204" pitchFamily="34" charset="0"/>
              <a:cs typeface="Arial" panose="020B0604020202020204" pitchFamily="34" charset="0"/>
            </a:endParaRPr>
          </a:p>
          <a:p>
            <a:pPr>
              <a:lnSpc>
                <a:spcPct val="150000"/>
              </a:lnSpc>
            </a:pPr>
            <a:endParaRPr lang="es-MX" sz="1600" dirty="0">
              <a:latin typeface="Arial" panose="020B0604020202020204" pitchFamily="34" charset="0"/>
              <a:cs typeface="Arial" panose="020B0604020202020204" pitchFamily="34" charset="0"/>
            </a:endParaRPr>
          </a:p>
          <a:p>
            <a:pPr>
              <a:lnSpc>
                <a:spcPct val="150000"/>
              </a:lnSpc>
            </a:pPr>
            <a:endParaRPr lang="es-MX" sz="1600" dirty="0">
              <a:latin typeface="Arial" panose="020B0604020202020204" pitchFamily="34" charset="0"/>
              <a:cs typeface="Arial" panose="020B0604020202020204" pitchFamily="34" charset="0"/>
            </a:endParaRPr>
          </a:p>
          <a:p>
            <a:pPr>
              <a:lnSpc>
                <a:spcPct val="150000"/>
              </a:lnSpc>
            </a:pPr>
            <a:endParaRPr lang="es-MX" sz="1600" dirty="0">
              <a:latin typeface="Arial" panose="020B0604020202020204" pitchFamily="34" charset="0"/>
              <a:cs typeface="Arial" panose="020B0604020202020204" pitchFamily="34" charset="0"/>
            </a:endParaRPr>
          </a:p>
          <a:p>
            <a:pPr>
              <a:lnSpc>
                <a:spcPct val="150000"/>
              </a:lnSpc>
            </a:pPr>
            <a:endParaRPr lang="es-MX" sz="1600" dirty="0">
              <a:latin typeface="Arial" panose="020B0604020202020204" pitchFamily="34" charset="0"/>
              <a:cs typeface="Arial" panose="020B0604020202020204" pitchFamily="34" charset="0"/>
            </a:endParaRPr>
          </a:p>
          <a:p>
            <a:pPr>
              <a:lnSpc>
                <a:spcPct val="150000"/>
              </a:lnSpc>
            </a:pPr>
            <a:endParaRPr lang="es-MX" sz="1600" dirty="0">
              <a:latin typeface="Arial" panose="020B0604020202020204" pitchFamily="34" charset="0"/>
              <a:cs typeface="Arial" panose="020B0604020202020204" pitchFamily="34" charset="0"/>
            </a:endParaRPr>
          </a:p>
          <a:p>
            <a:pPr algn="just">
              <a:lnSpc>
                <a:spcPct val="150000"/>
              </a:lnSpc>
            </a:pPr>
            <a:r>
              <a:rPr lang="es-ES" sz="1600" dirty="0"/>
              <a:t> </a:t>
            </a:r>
            <a:r>
              <a:rPr lang="es-ES" sz="1600" dirty="0">
                <a:latin typeface="Arial" panose="020B0604020202020204" pitchFamily="34" charset="0"/>
                <a:cs typeface="Arial" panose="020B0604020202020204" pitchFamily="34" charset="0"/>
              </a:rPr>
              <a:t>El 27 de Noviembre del 2002, se publicó en el Periódico Oficial del Estado, el Decreto 192, el cuál contiene las reformas hechas a la Constitución Política Local en materia electoral, entre las cuales se encuentran el cambio de nombre denominado Instituto Electoral por el </a:t>
            </a:r>
            <a:r>
              <a:rPr lang="es-ES" sz="1600" dirty="0" smtClean="0">
                <a:latin typeface="Arial" panose="020B0604020202020204" pitchFamily="34" charset="0"/>
                <a:cs typeface="Arial" panose="020B0604020202020204" pitchFamily="34" charset="0"/>
              </a:rPr>
              <a:t>de Instituto </a:t>
            </a:r>
            <a:r>
              <a:rPr lang="es-ES" sz="1600" dirty="0">
                <a:latin typeface="Arial" panose="020B0604020202020204" pitchFamily="34" charset="0"/>
                <a:cs typeface="Arial" panose="020B0604020202020204" pitchFamily="34" charset="0"/>
              </a:rPr>
              <a:t>Electoral y de Participación Ciudadana de Tabasco, así como el reconocimiento a los medios de participación ciudadana; al plebiscito, al referéndum y a la iniciativa popular.</a:t>
            </a:r>
            <a:endParaRPr lang="es-MX" sz="1600" dirty="0">
              <a:latin typeface="Arial" panose="020B0604020202020204" pitchFamily="34" charset="0"/>
              <a:cs typeface="Arial" panose="020B0604020202020204" pitchFamily="34" charset="0"/>
            </a:endParaRPr>
          </a:p>
          <a:p>
            <a:pPr algn="just">
              <a:lnSpc>
                <a:spcPct val="150000"/>
              </a:lnSpc>
            </a:pPr>
            <a:endParaRPr lang="es-MX" sz="1600" dirty="0">
              <a:latin typeface="Arial" panose="020B0604020202020204" pitchFamily="34" charset="0"/>
              <a:cs typeface="Arial" panose="020B0604020202020204" pitchFamily="34" charset="0"/>
            </a:endParaRPr>
          </a:p>
          <a:p>
            <a:pPr algn="just">
              <a:lnSpc>
                <a:spcPct val="150000"/>
              </a:lnSpc>
            </a:pPr>
            <a:endParaRPr lang="es-MX" sz="1600" dirty="0">
              <a:latin typeface="Arial" panose="020B0604020202020204" pitchFamily="34" charset="0"/>
              <a:cs typeface="Arial" panose="020B0604020202020204" pitchFamily="34" charset="0"/>
            </a:endParaRPr>
          </a:p>
          <a:p>
            <a:pPr algn="just">
              <a:lnSpc>
                <a:spcPct val="150000"/>
              </a:lnSpc>
            </a:pPr>
            <a:endParaRPr lang="es-MX" sz="1600" dirty="0">
              <a:latin typeface="Arial" panose="020B0604020202020204" pitchFamily="34" charset="0"/>
              <a:cs typeface="Arial" panose="020B0604020202020204" pitchFamily="34" charset="0"/>
            </a:endParaRPr>
          </a:p>
          <a:p>
            <a:pPr algn="just">
              <a:lnSpc>
                <a:spcPct val="150000"/>
              </a:lnSpc>
            </a:pPr>
            <a:endParaRPr lang="es-MX" sz="1600" dirty="0">
              <a:latin typeface="Arial" panose="020B0604020202020204" pitchFamily="34" charset="0"/>
              <a:cs typeface="Arial" panose="020B0604020202020204" pitchFamily="34" charset="0"/>
            </a:endParaRPr>
          </a:p>
          <a:p>
            <a:pPr algn="just">
              <a:lnSpc>
                <a:spcPct val="150000"/>
              </a:lnSpc>
            </a:pPr>
            <a:endParaRPr lang="es-MX" sz="1600" dirty="0">
              <a:latin typeface="Arial" panose="020B0604020202020204" pitchFamily="34" charset="0"/>
              <a:cs typeface="Arial" panose="020B0604020202020204" pitchFamily="34" charset="0"/>
            </a:endParaRPr>
          </a:p>
        </p:txBody>
      </p:sp>
      <p:pic>
        <p:nvPicPr>
          <p:cNvPr id="9" name="4 Imagen" descr="LOGO IEPCT.jpg"/>
          <p:cNvPicPr/>
          <p:nvPr/>
        </p:nvPicPr>
        <p:blipFill>
          <a:blip r:embed="rId7"/>
          <a:stretch>
            <a:fillRect/>
          </a:stretch>
        </p:blipFill>
        <p:spPr>
          <a:xfrm>
            <a:off x="4114374" y="1724626"/>
            <a:ext cx="3782240" cy="2352356"/>
          </a:xfrm>
          <a:prstGeom prst="rect">
            <a:avLst/>
          </a:prstGeom>
        </p:spPr>
      </p:pic>
      <p:pic>
        <p:nvPicPr>
          <p:cNvPr id="11" name="Picture 6" descr="Resultado de imagen para logo del centro de capacitaciÃ³n judicial elector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58401" y="496346"/>
            <a:ext cx="731519" cy="77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0314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828801" y="1267152"/>
            <a:ext cx="8577943" cy="5078313"/>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La redistritacion de los municipios de Cárdenas y Centro ampliando de 18 a 21 los distritos electorales y de 13 a 14 los diputados de representación proporcional, estableciendo en 2% el umbral para acceder a estos; el derecho a 2 síndicos para municipios con más de cien mil habitantes; facultades para organizar mecanismos de participación ciudadana como plebiscito, referéndum e iniciativa popular al órgano electoral, que cambió su denominación a Instituto Electoral y de Participación Ciudadana de Tabasco; reducción de 9 a 7 Consejeros Electorales en el Consejo Estatal, facultados para elegir de entre ellos a su Presidente.</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De igual forma la ajustada elección daría  inicio a la creación de un órgano de control interno y obligación de presentar su cuenta pública ante el Congreso; en materia jurisdiccional, se instituyó la permanencia del Tribunal Electoral de Tabasco, reduciendo de cinco a tres sus Magistrados; como órgano especializado, además de resolver los medios de impugnación en materia electoral, deberá atender los que se presenten con motivo de los resultados de plebiscitos, referéndum y de la participación ciudadana, igualmente decide los conflictos laborales de los servidores públicos del Instituto y los del propio Tribunal.</a:t>
            </a:r>
            <a:endParaRPr lang="es-MX"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1"/>
            <a:ext cx="735640" cy="107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7988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97231" y="1267151"/>
            <a:ext cx="11007090" cy="5509200"/>
          </a:xfrm>
          <a:prstGeom prst="rect">
            <a:avLst/>
          </a:prstGeom>
          <a:noFill/>
        </p:spPr>
        <p:txBody>
          <a:bodyPr wrap="square" rtlCol="0">
            <a:spAutoFit/>
          </a:bodyPr>
          <a:lstStyle/>
          <a:p>
            <a:pPr algn="just"/>
            <a:endParaRPr lang="es-ES" sz="1600" dirty="0" smtClean="0">
              <a:latin typeface="Arial" panose="020B0604020202020204" pitchFamily="34" charset="0"/>
              <a:cs typeface="Arial" panose="020B0604020202020204" pitchFamily="34" charset="0"/>
            </a:endParaRPr>
          </a:p>
          <a:p>
            <a:pPr algn="just"/>
            <a:r>
              <a:rPr lang="es-ES" sz="1600" dirty="0" smtClean="0">
                <a:latin typeface="Arial" panose="020B0604020202020204" pitchFamily="34" charset="0"/>
                <a:cs typeface="Arial" panose="020B0604020202020204" pitchFamily="34" charset="0"/>
              </a:rPr>
              <a:t>La </a:t>
            </a:r>
            <a:r>
              <a:rPr lang="es-ES" sz="1600" dirty="0">
                <a:latin typeface="Arial" panose="020B0604020202020204" pitchFamily="34" charset="0"/>
                <a:cs typeface="Arial" panose="020B0604020202020204" pitchFamily="34" charset="0"/>
              </a:rPr>
              <a:t>conducción de los trabajos electorales hizo necesaria la sustitución de los árbitros </a:t>
            </a:r>
            <a:r>
              <a:rPr lang="es-ES" sz="1600" dirty="0" smtClean="0">
                <a:latin typeface="Arial" panose="020B0604020202020204" pitchFamily="34" charset="0"/>
                <a:cs typeface="Arial" panose="020B0604020202020204" pitchFamily="34" charset="0"/>
              </a:rPr>
              <a:t>electorales, por lo que los </a:t>
            </a:r>
            <a:r>
              <a:rPr lang="es-ES" sz="1600" dirty="0">
                <a:latin typeface="Arial" panose="020B0604020202020204" pitchFamily="34" charset="0"/>
                <a:cs typeface="Arial" panose="020B0604020202020204" pitchFamily="34" charset="0"/>
              </a:rPr>
              <a:t>7 nuevos integrantes del nuevo Consejo Estatal, como garante de la democracia en </a:t>
            </a:r>
            <a:r>
              <a:rPr lang="es-ES" sz="1600" dirty="0" smtClean="0">
                <a:latin typeface="Arial" panose="020B0604020202020204" pitchFamily="34" charset="0"/>
                <a:cs typeface="Arial" panose="020B0604020202020204" pitchFamily="34" charset="0"/>
              </a:rPr>
              <a:t>Tabasco fueron</a:t>
            </a:r>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ctr"/>
            <a:endParaRPr lang="es-ES"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Presidente del Consejo Estatal Electoral</a:t>
            </a:r>
            <a:endParaRPr lang="es-MX" sz="1600" dirty="0">
              <a:latin typeface="Arial" panose="020B0604020202020204" pitchFamily="34" charset="0"/>
              <a:cs typeface="Arial" panose="020B0604020202020204" pitchFamily="34" charset="0"/>
            </a:endParaRPr>
          </a:p>
          <a:p>
            <a:pPr lvl="0" algn="ctr"/>
            <a:r>
              <a:rPr lang="es-ES" sz="1600" dirty="0">
                <a:latin typeface="Arial" panose="020B0604020202020204" pitchFamily="34" charset="0"/>
                <a:cs typeface="Arial" panose="020B0604020202020204" pitchFamily="34" charset="0"/>
              </a:rPr>
              <a:t>C.P. Martin Rueda de León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Consejeros Electorales</a:t>
            </a:r>
          </a:p>
          <a:p>
            <a:pPr algn="just"/>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Enrique </a:t>
            </a:r>
            <a:r>
              <a:rPr lang="es-ES" sz="1600" dirty="0" err="1">
                <a:latin typeface="Arial" panose="020B0604020202020204" pitchFamily="34" charset="0"/>
                <a:cs typeface="Arial" panose="020B0604020202020204" pitchFamily="34" charset="0"/>
              </a:rPr>
              <a:t>Galland</a:t>
            </a:r>
            <a:r>
              <a:rPr lang="es-ES" sz="1600" dirty="0">
                <a:latin typeface="Arial" panose="020B0604020202020204" pitchFamily="34" charset="0"/>
                <a:cs typeface="Arial" panose="020B0604020202020204" pitchFamily="34" charset="0"/>
              </a:rPr>
              <a:t> Marqués </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Jesús Manuel </a:t>
            </a:r>
            <a:r>
              <a:rPr lang="es-ES" sz="1600" dirty="0" err="1">
                <a:latin typeface="Arial" panose="020B0604020202020204" pitchFamily="34" charset="0"/>
                <a:cs typeface="Arial" panose="020B0604020202020204" pitchFamily="34" charset="0"/>
              </a:rPr>
              <a:t>Argáez</a:t>
            </a:r>
            <a:r>
              <a:rPr lang="es-ES" sz="1600" dirty="0">
                <a:latin typeface="Arial" panose="020B0604020202020204" pitchFamily="34" charset="0"/>
                <a:cs typeface="Arial" panose="020B0604020202020204" pitchFamily="34" charset="0"/>
              </a:rPr>
              <a:t> de los Santos</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Javier </a:t>
            </a:r>
            <a:r>
              <a:rPr lang="es-ES" sz="1600" dirty="0" err="1">
                <a:latin typeface="Arial" panose="020B0604020202020204" pitchFamily="34" charset="0"/>
                <a:cs typeface="Arial" panose="020B0604020202020204" pitchFamily="34" charset="0"/>
              </a:rPr>
              <a:t>Minaya</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Velueta</a:t>
            </a:r>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Babe Segura Córdova</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Carlos Aguilar Ruiz</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Dra. Rossana Aranda Roche</a:t>
            </a:r>
            <a:endParaRPr lang="es-MX" sz="1600" dirty="0">
              <a:latin typeface="Arial" panose="020B0604020202020204" pitchFamily="34" charset="0"/>
              <a:cs typeface="Arial" panose="020B0604020202020204" pitchFamily="34" charset="0"/>
            </a:endParaRPr>
          </a:p>
          <a:p>
            <a:pPr lvl="0" algn="ctr"/>
            <a:r>
              <a:rPr lang="es-ES" sz="1600" dirty="0">
                <a:latin typeface="Arial" panose="020B0604020202020204" pitchFamily="34" charset="0"/>
                <a:cs typeface="Arial" panose="020B0604020202020204" pitchFamily="34" charset="0"/>
              </a:rPr>
              <a:t>La Junta Estatal Ejecutiva</a:t>
            </a:r>
          </a:p>
          <a:p>
            <a:pPr lvl="0" algn="ct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C.P. Martin Rueda de León                    Presidente</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David Cuba Herrera                        Secretario Ejecutivo</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Rigoberto de la O Gallegos             Director de Organización y Capacitación Electoral </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err="1">
                <a:latin typeface="Arial" panose="020B0604020202020204" pitchFamily="34" charset="0"/>
                <a:cs typeface="Arial" panose="020B0604020202020204" pitchFamily="34" charset="0"/>
              </a:rPr>
              <a:t>C.p.</a:t>
            </a:r>
            <a:r>
              <a:rPr lang="es-ES" sz="1600" dirty="0">
                <a:latin typeface="Arial" panose="020B0604020202020204" pitchFamily="34" charset="0"/>
                <a:cs typeface="Arial" panose="020B0604020202020204" pitchFamily="34" charset="0"/>
              </a:rPr>
              <a:t> Guadalupe  Estrada Sánchez        Director de Administración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1"/>
            <a:ext cx="735640" cy="107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9458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502920" y="1267151"/>
            <a:ext cx="10938509" cy="3970318"/>
          </a:xfrm>
          <a:prstGeom prst="rect">
            <a:avLst/>
          </a:prstGeom>
          <a:noFill/>
        </p:spPr>
        <p:txBody>
          <a:bodyPr wrap="square" rtlCol="0">
            <a:spAutoFit/>
          </a:bodyPr>
          <a:lstStyle/>
          <a:p>
            <a:pPr algn="just"/>
            <a:endParaRPr lang="es-ES" dirty="0"/>
          </a:p>
          <a:p>
            <a:pPr algn="just"/>
            <a:r>
              <a:rPr lang="es-ES" dirty="0">
                <a:latin typeface="Arial" panose="020B0604020202020204" pitchFamily="34" charset="0"/>
                <a:cs typeface="Arial" panose="020B0604020202020204" pitchFamily="34" charset="0"/>
              </a:rPr>
              <a:t>El 19 de octubre de 2003, se realizaron las Elecciones Constitucionales en el Estado de Tabasco, para renovar los Ayuntamientos de sus 17 municipios, así como a los integrantes del Congreso Local, por primera vez conformado de 35 Diputados, 4 más que el periodo anterior. La afluencia en las urnas alcanzó 692,102 ciudadanos, equivalentes al 57% de la lista nominal.</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Los datos registrados dan cuenta de un proceso electoral competido, 7 partidos políticos, más dos en coalición, postularon a 2,648 candidatos a los diversos cargos de elección; 286 compitieron por las 21 diputaciones de mayoría, 172 buscaron alguno de los 14 curules de representación proporcional, 1848 contendieron en 17 municipios por 175 regidurías de mayoría, y 340 aspiraron a las 39 regidurías de representación proporcional.</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Sin excepción, las constancias de mayoría y validez expedidas a las fórmulas y planillas triunfadoras, como las asignaciones de representación proporcional, fueron ratificadas por los tribunales electorales. </a:t>
            </a:r>
            <a:endParaRPr lang="es-MX"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1"/>
            <a:ext cx="735640" cy="107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9873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788670" y="1267152"/>
            <a:ext cx="10835640" cy="3416320"/>
          </a:xfrm>
          <a:prstGeom prst="rect">
            <a:avLst/>
          </a:prstGeom>
          <a:noFill/>
        </p:spPr>
        <p:txBody>
          <a:bodyPr wrap="square" rtlCol="0">
            <a:spAutoFit/>
          </a:bodyPr>
          <a:lstStyle/>
          <a:p>
            <a:pPr algn="just">
              <a:lnSpc>
                <a:spcPct val="150000"/>
              </a:lnSpc>
            </a:pPr>
            <a:r>
              <a:rPr lang="es-ES" dirty="0">
                <a:latin typeface="Arial" panose="020B0604020202020204" pitchFamily="34" charset="0"/>
                <a:cs typeface="Arial" panose="020B0604020202020204" pitchFamily="34" charset="0"/>
              </a:rPr>
              <a:t> </a:t>
            </a:r>
          </a:p>
          <a:p>
            <a:pPr algn="just">
              <a:lnSpc>
                <a:spcPct val="150000"/>
              </a:lnSpc>
            </a:pPr>
            <a:r>
              <a:rPr lang="es-ES" dirty="0">
                <a:latin typeface="Arial" panose="020B0604020202020204" pitchFamily="34" charset="0"/>
                <a:cs typeface="Arial" panose="020B0604020202020204" pitchFamily="34" charset="0"/>
              </a:rPr>
              <a:t>El año 2006 resulta para el Estado de Tabasco ser un año de intensa actividad política primeramente en las elecciones federales organizadas por el Instituto Federal Electoral y programadas a efectuarse el primer domingo de julio y en donde por vez primera participarán por la primera magistratura del país 2 candidatos tabasqueños el Lic. Roberto Madrazo Pintado por el Partido Revolucionario Institucional y el Lic. Andrés Manuel López Obrador del Partido de la Revolución Democrática por tal motivo se considero una amplia capacitación y profesionalización al personal técnico y operativo perteneciente al servicio electoral del IEPC.</a:t>
            </a:r>
            <a:endParaRPr lang="es-MX"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1"/>
            <a:ext cx="735640" cy="107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3002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891540" y="1267151"/>
            <a:ext cx="10584180" cy="5493812"/>
          </a:xfrm>
          <a:prstGeom prst="rect">
            <a:avLst/>
          </a:prstGeom>
          <a:noFill/>
        </p:spPr>
        <p:txBody>
          <a:bodyPr wrap="square" rtlCol="0">
            <a:spAutoFit/>
          </a:bodyPr>
          <a:lstStyle/>
          <a:p>
            <a:pPr algn="just"/>
            <a:r>
              <a:rPr lang="es-ES" sz="1600" dirty="0"/>
              <a:t> </a:t>
            </a:r>
            <a:r>
              <a:rPr lang="es-ES" sz="1600" dirty="0">
                <a:latin typeface="Arial" panose="020B0604020202020204" pitchFamily="34" charset="0"/>
                <a:cs typeface="Arial" panose="020B0604020202020204" pitchFamily="34" charset="0"/>
              </a:rPr>
              <a:t>Asimismo se realizaron ajustes hacia el interior del órgano electoral iniciando el proceso electoral ordinario el 15 de marzo de 2006 con los siguientes integrantes del Consejo Estatal Electoral.</a:t>
            </a:r>
            <a:endParaRPr lang="es-MX"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Presidente del Consejo Estatal Electoral</a:t>
            </a:r>
            <a:endParaRPr lang="es-MX" sz="1600" dirty="0">
              <a:latin typeface="Arial" panose="020B0604020202020204" pitchFamily="34" charset="0"/>
              <a:cs typeface="Arial" panose="020B0604020202020204" pitchFamily="34" charset="0"/>
            </a:endParaRPr>
          </a:p>
          <a:p>
            <a:pPr lvl="0" algn="ctr"/>
            <a:r>
              <a:rPr lang="es-ES" sz="1600" dirty="0">
                <a:latin typeface="Arial" panose="020B0604020202020204" pitchFamily="34" charset="0"/>
                <a:cs typeface="Arial" panose="020B0604020202020204" pitchFamily="34" charset="0"/>
              </a:rPr>
              <a:t>Lic. Jesús Manuel </a:t>
            </a:r>
            <a:r>
              <a:rPr lang="es-ES" sz="1600" dirty="0" err="1">
                <a:latin typeface="Arial" panose="020B0604020202020204" pitchFamily="34" charset="0"/>
                <a:cs typeface="Arial" panose="020B0604020202020204" pitchFamily="34" charset="0"/>
              </a:rPr>
              <a:t>Argáez</a:t>
            </a:r>
            <a:r>
              <a:rPr lang="es-ES" sz="1600" dirty="0">
                <a:latin typeface="Arial" panose="020B0604020202020204" pitchFamily="34" charset="0"/>
                <a:cs typeface="Arial" panose="020B0604020202020204" pitchFamily="34" charset="0"/>
              </a:rPr>
              <a:t> de los Santos</a:t>
            </a:r>
            <a:endParaRPr lang="es-MX"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Consejeros Electorales</a:t>
            </a:r>
          </a:p>
          <a:p>
            <a:pPr algn="just"/>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Enrique </a:t>
            </a:r>
            <a:r>
              <a:rPr lang="es-ES" sz="1600" dirty="0" err="1">
                <a:latin typeface="Arial" panose="020B0604020202020204" pitchFamily="34" charset="0"/>
                <a:cs typeface="Arial" panose="020B0604020202020204" pitchFamily="34" charset="0"/>
              </a:rPr>
              <a:t>Galland</a:t>
            </a:r>
            <a:r>
              <a:rPr lang="es-ES" sz="1600" dirty="0">
                <a:latin typeface="Arial" panose="020B0604020202020204" pitchFamily="34" charset="0"/>
                <a:cs typeface="Arial" panose="020B0604020202020204" pitchFamily="34" charset="0"/>
              </a:rPr>
              <a:t> Marqués </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Javier </a:t>
            </a:r>
            <a:r>
              <a:rPr lang="es-ES" sz="1600" dirty="0" err="1">
                <a:latin typeface="Arial" panose="020B0604020202020204" pitchFamily="34" charset="0"/>
                <a:cs typeface="Arial" panose="020B0604020202020204" pitchFamily="34" charset="0"/>
              </a:rPr>
              <a:t>Minaya</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Velueta</a:t>
            </a:r>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Babe Segura Córdova</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C.P. Martin Rueda de León </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Carlos Aguilar Ruiz</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Dra. Rossana Aranda Roche</a:t>
            </a:r>
            <a:endParaRPr lang="es-MX" sz="1600" dirty="0">
              <a:latin typeface="Arial" panose="020B0604020202020204" pitchFamily="34" charset="0"/>
              <a:cs typeface="Arial" panose="020B0604020202020204" pitchFamily="34" charset="0"/>
            </a:endParaRPr>
          </a:p>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La Junta Estatal Ejecutiva</a:t>
            </a:r>
          </a:p>
          <a:p>
            <a:pPr algn="just"/>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Jesús Manuel </a:t>
            </a:r>
            <a:r>
              <a:rPr lang="es-ES" sz="1600" dirty="0" err="1">
                <a:latin typeface="Arial" panose="020B0604020202020204" pitchFamily="34" charset="0"/>
                <a:cs typeface="Arial" panose="020B0604020202020204" pitchFamily="34" charset="0"/>
              </a:rPr>
              <a:t>Argáez</a:t>
            </a:r>
            <a:r>
              <a:rPr lang="es-ES" sz="1600" dirty="0">
                <a:latin typeface="Arial" panose="020B0604020202020204" pitchFamily="34" charset="0"/>
                <a:cs typeface="Arial" panose="020B0604020202020204" pitchFamily="34" charset="0"/>
              </a:rPr>
              <a:t> de los Santos  Presidente</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Armando Xavier Maldonado Acosta   Secretario Ejecutivo</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Lic. Rigoberto de la O Gallegos               Director de Organización y Capacitación Electoral</a:t>
            </a: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err="1">
                <a:latin typeface="Arial" panose="020B0604020202020204" pitchFamily="34" charset="0"/>
                <a:cs typeface="Arial" panose="020B0604020202020204" pitchFamily="34" charset="0"/>
              </a:rPr>
              <a:t>C.p.</a:t>
            </a:r>
            <a:r>
              <a:rPr lang="es-ES" sz="1600" dirty="0">
                <a:latin typeface="Arial" panose="020B0604020202020204" pitchFamily="34" charset="0"/>
                <a:cs typeface="Arial" panose="020B0604020202020204" pitchFamily="34" charset="0"/>
              </a:rPr>
              <a:t> Elia Magdalena de la Cruz León        Director de Administración</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endParaRPr lang="es-MX" sz="1500"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1"/>
            <a:ext cx="735640" cy="815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47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418012"/>
            <a:ext cx="10363826" cy="5373188"/>
          </a:xfrm>
        </p:spPr>
        <p:txBody>
          <a:bodyPr/>
          <a:lstStyle/>
          <a:p>
            <a:r>
              <a:rPr lang="es-MX" b="1" dirty="0">
                <a:latin typeface="Arial" panose="020B0604020202020204" pitchFamily="34" charset="0"/>
                <a:cs typeface="Arial" panose="020B0604020202020204" pitchFamily="34" charset="0"/>
              </a:rPr>
              <a:t>1987:</a:t>
            </a:r>
            <a:r>
              <a:rPr lang="es-MX" dirty="0">
                <a:latin typeface="Arial" panose="020B0604020202020204" pitchFamily="34" charset="0"/>
                <a:cs typeface="Arial" panose="020B0604020202020204" pitchFamily="34" charset="0"/>
              </a:rPr>
              <a:t> El Congreso de la Unión realizó una reforma Constitucional para introducir el criterio de representación proporcional en la integración de la Comisión Federal Electoral.</a:t>
            </a:r>
          </a:p>
          <a:p>
            <a:endParaRPr lang="es-MX" dirty="0">
              <a:latin typeface="Arial" panose="020B0604020202020204" pitchFamily="34" charset="0"/>
              <a:cs typeface="Arial" panose="020B0604020202020204" pitchFamily="34" charset="0"/>
            </a:endParaRPr>
          </a:p>
        </p:txBody>
      </p:sp>
      <p:pic>
        <p:nvPicPr>
          <p:cNvPr id="19458" name="Picture 2" descr="Resultado de imagen para Comision Federal Electoral y la representacion proporc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690" y="1920240"/>
            <a:ext cx="7053943" cy="369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7002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731520" y="1267152"/>
            <a:ext cx="10744199" cy="3939540"/>
          </a:xfrm>
          <a:prstGeom prst="rect">
            <a:avLst/>
          </a:prstGeom>
          <a:noFill/>
        </p:spPr>
        <p:txBody>
          <a:bodyPr wrap="square" rtlCol="0">
            <a:spAutoFit/>
          </a:bodyPr>
          <a:lstStyle/>
          <a:p>
            <a:pPr algn="just"/>
            <a:endParaRPr lang="es-ES" sz="1600" dirty="0"/>
          </a:p>
          <a:p>
            <a:pPr algn="just"/>
            <a:r>
              <a:rPr lang="es-ES" dirty="0">
                <a:latin typeface="Arial" panose="020B0604020202020204" pitchFamily="34" charset="0"/>
                <a:cs typeface="Arial" panose="020B0604020202020204" pitchFamily="34" charset="0"/>
              </a:rPr>
              <a:t>Y es así como el Instituto Electoral y de Participación Ciudadana de Tabasco, fue estructurando paso a paso cada una de las etapas del Proceso Electoral, a través de todos los mecanismos organizativos implementados, para llevar a su término la jornada electoral, culminando el 15 de octubre de 2006 al elegir al titular del Ejecutivo, a los Diputados integrantes de la LIX Legislatura y a los integrantes de los 17 Ayuntamientos de la entidad.</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La exigencia de la sociedad mexicana luego de los controversiales resultados obtenidos por el Instituto Federal Electoral (IFE) en los comicios presidenciales del año 2006 obligaría una reforma electoral  federal que garantizaran la libertad del voto, y los principios rectores que rigen la materia de certeza, objetividad e independencia de la función electoral.</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Con la reforma de 2007, disminuye el costo de las campañas y se transparenta la utilización de recursos que utilizan los partidos políticos y el propio Instituto Federal Electoral (IFE).</a:t>
            </a:r>
            <a:endParaRPr lang="es-MX" b="1"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1"/>
            <a:ext cx="735640" cy="107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2057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845820" y="1267152"/>
            <a:ext cx="10744200" cy="4247317"/>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De este modo, la reforma, entre otros aspectos, prohibió la afiliación gremial a los partidos políticos; redujo el financiamiento público y los plazos para las campañas electorales; reguló las precampañas electorales; estableció un nuevo régimen para el acceso a radio y televisión; y reestructuró administrativamente al IFE.</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Por lo que respecta al financiamiento público, la fórmula de cálculo cambió radicalmente, ahora el monto destinado a las actividades ordinarias se calcula multiplicando el número total de ciudadanos inscritos en el padrón electoral, por el 65% del salario mínimo vigente en la Ciudad de</a:t>
            </a:r>
            <a:r>
              <a:rPr lang="es-MX"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México. Sin embargo, se mantuvo la distribución del financiamiento que venía operando con anterioridad, es decir:</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30% de manera igualitaria</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70% a partir del porcentaje de votos que obtengan los partidos políticos en la elección de diputados anterior</a:t>
            </a:r>
            <a:endParaRPr lang="es-MX" dirty="0">
              <a:latin typeface="Arial" panose="020B0604020202020204" pitchFamily="34" charset="0"/>
              <a:cs typeface="Arial" panose="020B0604020202020204" pitchFamily="34" charset="0"/>
            </a:endParaRPr>
          </a:p>
          <a:p>
            <a:endParaRPr lang="es-MX" dirty="0"/>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2"/>
            <a:ext cx="735640" cy="81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88203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811530" y="1267152"/>
            <a:ext cx="10412729" cy="3970318"/>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Asimismo, ahora el monto de financiamiento destinado a la obtención del voto durante los procesos electorales corresponde al 50% del financiamiento de actividades ordinarias durante las elecciones presidenciales, así como del 30% en el caso de elecciones intermedias.</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Cabe destacar también que las campañas para Presidente de la República y para diputados federales duran solamente 90 y 60 días, respectivamente.</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Además de los partidos políticos, la reforma también precisó que los aspirantes, candidatos y precandidatos, no pueden recibir aportaciones o donativos por parte de los poderes públicos, dependencias y entidades públicas, asociaciones religiosas y empresas de carácter mercantil.</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Con esta medida, se cierra la puerta a la opacidad en el manejo de los recursos públicos durante las precampañas y campañas electorales.</a:t>
            </a:r>
            <a:endParaRPr lang="es-MX"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2"/>
            <a:ext cx="735640" cy="93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86684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342901"/>
            <a:ext cx="955340" cy="920771"/>
          </a:xfrm>
          <a:prstGeom prst="rect">
            <a:avLst/>
          </a:prstGeom>
        </p:spPr>
      </p:pic>
      <p:pic>
        <p:nvPicPr>
          <p:cNvPr id="5" name="Imagen 4"/>
          <p:cNvPicPr>
            <a:picLocks noChangeAspect="1"/>
          </p:cNvPicPr>
          <p:nvPr/>
        </p:nvPicPr>
        <p:blipFill>
          <a:blip r:embed="rId3"/>
          <a:stretch>
            <a:fillRect/>
          </a:stretch>
        </p:blipFill>
        <p:spPr>
          <a:xfrm>
            <a:off x="8965937" y="372180"/>
            <a:ext cx="629041" cy="904877"/>
          </a:xfrm>
          <a:prstGeom prst="rect">
            <a:avLst/>
          </a:prstGeom>
        </p:spPr>
      </p:pic>
      <p:pic>
        <p:nvPicPr>
          <p:cNvPr id="6" name="Imagen 5"/>
          <p:cNvPicPr>
            <a:picLocks noChangeAspect="1"/>
          </p:cNvPicPr>
          <p:nvPr/>
        </p:nvPicPr>
        <p:blipFill>
          <a:blip r:embed="rId4"/>
          <a:stretch>
            <a:fillRect/>
          </a:stretch>
        </p:blipFill>
        <p:spPr>
          <a:xfrm>
            <a:off x="2512487" y="387485"/>
            <a:ext cx="760575" cy="770807"/>
          </a:xfrm>
          <a:prstGeom prst="rect">
            <a:avLst/>
          </a:prstGeom>
        </p:spPr>
      </p:pic>
      <p:pic>
        <p:nvPicPr>
          <p:cNvPr id="7" name="Imagen 6"/>
          <p:cNvPicPr>
            <a:picLocks noChangeAspect="1"/>
          </p:cNvPicPr>
          <p:nvPr/>
        </p:nvPicPr>
        <p:blipFill>
          <a:blip r:embed="rId5"/>
          <a:stretch>
            <a:fillRect/>
          </a:stretch>
        </p:blipFill>
        <p:spPr>
          <a:xfrm>
            <a:off x="5558539" y="38748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7217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051560" y="1277057"/>
            <a:ext cx="10435590" cy="4247317"/>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Finalmente, una reforma no menor incluida en el nuevo COFIPE, fue aquella que dispuso en su artículo 78, que las cuentas, fondos o fideicomisos abiertos por los partidos políticos para la inversión de sus recursos líquidos, no están protegidas por los secretos bancario y fiduciario.</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Otro aspecto de mayor trascendencia fue la inclusión del capítulo V del COFIPE, que establece que toda persona tiene el derecho a acceder a la información de los partidos políticos, a través del IFE en cuanto a dirección, reglamentos y acuerdos de carácter general, tabulador de remuneraciones, e informes de ingresos y gastos.</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Por otra parte, la reforma estableció un nuevo modelo de comunicación política que tiene como propósito generar mayor equidad en la competencia política. A diferencia de disposiciones anteriores, ahora se prohíbe la compra de tiempos de radio y televisión por parte de los partidos políticos y de aquellas personas físicas y morales que tengan como propósito influir en las preferencias electorales de los ciudadanos. Y se establece el Sistema Integral para la Administración del Tiempo del Estado (SIATE),</a:t>
            </a:r>
            <a:endParaRPr lang="es-MX"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2"/>
            <a:ext cx="735640" cy="706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0204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763486" y="1267152"/>
            <a:ext cx="8665029" cy="830997"/>
          </a:xfrm>
          <a:prstGeom prst="rect">
            <a:avLst/>
          </a:prstGeom>
          <a:noFill/>
        </p:spPr>
        <p:txBody>
          <a:bodyPr wrap="square" rtlCol="0">
            <a:spAutoFit/>
          </a:bodyPr>
          <a:lstStyle/>
          <a:p>
            <a:endParaRPr lang="es-ES" sz="1600" dirty="0">
              <a:latin typeface="Arial" panose="020B0604020202020204" pitchFamily="34" charset="0"/>
              <a:cs typeface="Arial" panose="020B0604020202020204" pitchFamily="34" charset="0"/>
            </a:endParaRPr>
          </a:p>
          <a:p>
            <a:endParaRPr lang="es-ES" sz="1600" dirty="0">
              <a:latin typeface="Arial" panose="020B0604020202020204" pitchFamily="34" charset="0"/>
              <a:cs typeface="Arial" panose="020B0604020202020204" pitchFamily="34" charset="0"/>
            </a:endParaRPr>
          </a:p>
          <a:p>
            <a:endParaRPr lang="es-MX" sz="1600" dirty="0">
              <a:latin typeface="Arial" panose="020B0604020202020204" pitchFamily="34" charset="0"/>
              <a:cs typeface="Arial" panose="020B0604020202020204" pitchFamily="34" charset="0"/>
            </a:endParaRPr>
          </a:p>
        </p:txBody>
      </p:sp>
      <p:sp>
        <p:nvSpPr>
          <p:cNvPr id="3" name="CuadroTexto 2"/>
          <p:cNvSpPr txBox="1"/>
          <p:nvPr/>
        </p:nvSpPr>
        <p:spPr>
          <a:xfrm>
            <a:off x="948690" y="1267151"/>
            <a:ext cx="10481309" cy="4524315"/>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Los alcances de la reforma política de la cual fue objeto la Constitución Política de los Estados Unidos Mexicanos. Harían necesaria un ajuste en su contraparte tabasqueña dos años más tarde  con la creación de una nueva Ley Electoral del Estado de Tabasco, la cual registra un avance importante evolutivo e incluye a la denominada Ley de Medios de Impugnación en Materia Electoral del Estado de Tabasco.</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Para el organismo electoral estatal, se establecerían grandes retos y desafíos para la organización de los comicios del año 2009, en primer lugar se sufriría casi una paralización total de los trabajos del Consejo Electoral esto como producto </a:t>
            </a:r>
            <a:r>
              <a:rPr lang="es-ES" dirty="0" smtClean="0">
                <a:latin typeface="Arial" panose="020B0604020202020204" pitchFamily="34" charset="0"/>
                <a:cs typeface="Arial" panose="020B0604020202020204" pitchFamily="34" charset="0"/>
              </a:rPr>
              <a:t>de la </a:t>
            </a:r>
            <a:r>
              <a:rPr lang="es-ES" dirty="0">
                <a:latin typeface="Arial" panose="020B0604020202020204" pitchFamily="34" charset="0"/>
                <a:cs typeface="Arial" panose="020B0604020202020204" pitchFamily="34" charset="0"/>
              </a:rPr>
              <a:t>expiración del nombramiento de 4 Consejeros Electorales propietarios a partir del último día del mes de </a:t>
            </a:r>
            <a:r>
              <a:rPr lang="es-ES" b="1" dirty="0">
                <a:latin typeface="Arial" panose="020B0604020202020204" pitchFamily="34" charset="0"/>
                <a:cs typeface="Arial" panose="020B0604020202020204" pitchFamily="34" charset="0"/>
              </a:rPr>
              <a:t>febrero de 2007</a:t>
            </a:r>
            <a:r>
              <a:rPr lang="es-ES" dirty="0">
                <a:latin typeface="Arial" panose="020B0604020202020204" pitchFamily="34" charset="0"/>
                <a:cs typeface="Arial" panose="020B0604020202020204" pitchFamily="34" charset="0"/>
              </a:rPr>
              <a:t> entre los cuales se hallaba el Lic. </a:t>
            </a:r>
            <a:r>
              <a:rPr lang="es-ES" dirty="0" err="1">
                <a:latin typeface="Arial" panose="020B0604020202020204" pitchFamily="34" charset="0"/>
                <a:cs typeface="Arial" panose="020B0604020202020204" pitchFamily="34" charset="0"/>
              </a:rPr>
              <a:t>Argáez</a:t>
            </a:r>
            <a:r>
              <a:rPr lang="es-ES" dirty="0">
                <a:latin typeface="Arial" panose="020B0604020202020204" pitchFamily="34" charset="0"/>
                <a:cs typeface="Arial" panose="020B0604020202020204" pitchFamily="34" charset="0"/>
              </a:rPr>
              <a:t> de los Santos.- presidente en funciones -. Luego de la designación del L.R.I. Enrique </a:t>
            </a:r>
            <a:r>
              <a:rPr lang="es-ES" dirty="0" err="1">
                <a:latin typeface="Arial" panose="020B0604020202020204" pitchFamily="34" charset="0"/>
                <a:cs typeface="Arial" panose="020B0604020202020204" pitchFamily="34" charset="0"/>
              </a:rPr>
              <a:t>Galland</a:t>
            </a:r>
            <a:r>
              <a:rPr lang="es-ES" dirty="0">
                <a:latin typeface="Arial" panose="020B0604020202020204" pitchFamily="34" charset="0"/>
                <a:cs typeface="Arial" panose="020B0604020202020204" pitchFamily="34" charset="0"/>
              </a:rPr>
              <a:t> Marqués   como nuevo presidente de un incompleto Consejo que se agravaría más aun cuando unos meses después se sumaría la aflicción de enfermedad grave de un consejero en función situación que el H congreso del estado debería de resolver con el nombramiento del suplente y la designación de los faltantes  </a:t>
            </a:r>
            <a:endParaRPr lang="es-MX"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1"/>
            <a:ext cx="735640" cy="815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3304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796143" y="1267152"/>
            <a:ext cx="8610600" cy="584775"/>
          </a:xfrm>
          <a:prstGeom prst="rect">
            <a:avLst/>
          </a:prstGeom>
          <a:noFill/>
        </p:spPr>
        <p:txBody>
          <a:bodyPr wrap="square" rtlCol="0">
            <a:spAutoFit/>
          </a:bodyPr>
          <a:lstStyle/>
          <a:p>
            <a:pPr algn="just"/>
            <a:endParaRPr lang="es-ES" sz="1600" dirty="0">
              <a:latin typeface="Arial" panose="020B0604020202020204" pitchFamily="34" charset="0"/>
              <a:cs typeface="Arial" panose="020B0604020202020204" pitchFamily="34" charset="0"/>
            </a:endParaRPr>
          </a:p>
          <a:p>
            <a:pPr lvl="0" algn="just"/>
            <a:endParaRPr lang="es-MX" sz="1600" dirty="0">
              <a:latin typeface="Arial" panose="020B0604020202020204" pitchFamily="34" charset="0"/>
              <a:cs typeface="Arial" panose="020B0604020202020204" pitchFamily="34" charset="0"/>
            </a:endParaRPr>
          </a:p>
        </p:txBody>
      </p:sp>
      <p:sp>
        <p:nvSpPr>
          <p:cNvPr id="2" name="CuadroTexto 1"/>
          <p:cNvSpPr txBox="1"/>
          <p:nvPr/>
        </p:nvSpPr>
        <p:spPr>
          <a:xfrm>
            <a:off x="594360" y="1267152"/>
            <a:ext cx="10972800" cy="5262979"/>
          </a:xfrm>
          <a:prstGeom prst="rect">
            <a:avLst/>
          </a:prstGeom>
          <a:noFill/>
        </p:spPr>
        <p:txBody>
          <a:bodyPr wrap="square" rtlCol="0">
            <a:spAutoFit/>
          </a:bodyPr>
          <a:lstStyle/>
          <a:p>
            <a:pPr algn="just"/>
            <a:r>
              <a:rPr lang="es-ES" sz="1400" dirty="0">
                <a:latin typeface="Arial" panose="020B0604020202020204" pitchFamily="34" charset="0"/>
                <a:cs typeface="Arial" panose="020B0604020202020204" pitchFamily="34" charset="0"/>
              </a:rPr>
              <a:t>Para el Proceso Electoral ordinario del año 2009 a celebrarse en el Estado Libre y Soberano de Tabasco, el pueblo de Tabasco realizó un gran esfuerzo organizando, construyendo la elección y participando en todo momento en medio de una ardua tarea de reconstrucción.</a:t>
            </a:r>
            <a:endParaRPr lang="es-MX" sz="1400" dirty="0">
              <a:latin typeface="Arial" panose="020B0604020202020204" pitchFamily="34" charset="0"/>
              <a:cs typeface="Arial" panose="020B0604020202020204" pitchFamily="34" charset="0"/>
            </a:endParaRPr>
          </a:p>
          <a:p>
            <a:pPr algn="just"/>
            <a:endParaRPr lang="es-ES"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Así la segunda semana del mes de marzo el Consejo Electoral queda integrado de la forma siguiente:</a:t>
            </a:r>
          </a:p>
          <a:p>
            <a:pPr algn="just"/>
            <a:endParaRPr lang="es-MX" sz="1400" dirty="0">
              <a:latin typeface="Arial" panose="020B0604020202020204" pitchFamily="34" charset="0"/>
              <a:cs typeface="Arial" panose="020B0604020202020204" pitchFamily="34" charset="0"/>
            </a:endParaRPr>
          </a:p>
          <a:p>
            <a:pPr algn="ctr"/>
            <a:r>
              <a:rPr lang="es-ES" sz="1400" dirty="0">
                <a:latin typeface="Arial" panose="020B0604020202020204" pitchFamily="34" charset="0"/>
                <a:cs typeface="Arial" panose="020B0604020202020204" pitchFamily="34" charset="0"/>
              </a:rPr>
              <a:t>Presidente del Consejo Estatal Electoral</a:t>
            </a:r>
          </a:p>
          <a:p>
            <a:pPr lvl="0" algn="ctr"/>
            <a:r>
              <a:rPr lang="es-ES" sz="1400" dirty="0">
                <a:latin typeface="Arial" panose="020B0604020202020204" pitchFamily="34" charset="0"/>
                <a:cs typeface="Arial" panose="020B0604020202020204" pitchFamily="34" charset="0"/>
              </a:rPr>
              <a:t>Lic. Enrique </a:t>
            </a:r>
            <a:r>
              <a:rPr lang="es-ES" sz="1400" dirty="0" err="1">
                <a:latin typeface="Arial" panose="020B0604020202020204" pitchFamily="34" charset="0"/>
                <a:cs typeface="Arial" panose="020B0604020202020204" pitchFamily="34" charset="0"/>
              </a:rPr>
              <a:t>Galland</a:t>
            </a:r>
            <a:r>
              <a:rPr lang="es-ES" sz="1400" dirty="0">
                <a:latin typeface="Arial" panose="020B0604020202020204" pitchFamily="34" charset="0"/>
                <a:cs typeface="Arial" panose="020B0604020202020204" pitchFamily="34" charset="0"/>
              </a:rPr>
              <a:t> Marqués </a:t>
            </a:r>
            <a:endParaRPr lang="es-MX"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400" dirty="0">
                <a:latin typeface="Arial" panose="020B0604020202020204" pitchFamily="34" charset="0"/>
                <a:cs typeface="Arial" panose="020B0604020202020204" pitchFamily="34" charset="0"/>
              </a:rPr>
              <a:t>Consejeros Electorales</a:t>
            </a:r>
            <a:endParaRPr lang="es-MX" sz="1400" dirty="0">
              <a:latin typeface="Arial" panose="020B0604020202020204" pitchFamily="34" charset="0"/>
              <a:cs typeface="Arial" panose="020B0604020202020204" pitchFamily="34" charset="0"/>
            </a:endParaRPr>
          </a:p>
          <a:p>
            <a:pPr lvl="0" algn="just"/>
            <a:endParaRPr lang="es-ES"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400" dirty="0">
                <a:latin typeface="Arial" panose="020B0604020202020204" pitchFamily="34" charset="0"/>
                <a:cs typeface="Arial" panose="020B0604020202020204" pitchFamily="34" charset="0"/>
              </a:rPr>
              <a:t>Lic. Carlos Aguilar Ruiz</a:t>
            </a:r>
            <a:endParaRPr lang="es-MX"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400" dirty="0">
                <a:latin typeface="Arial" panose="020B0604020202020204" pitchFamily="34" charset="0"/>
                <a:cs typeface="Arial" panose="020B0604020202020204" pitchFamily="34" charset="0"/>
              </a:rPr>
              <a:t>Lic. Juan Correa López</a:t>
            </a:r>
            <a:endParaRPr lang="es-MX"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400" dirty="0">
                <a:latin typeface="Arial" panose="020B0604020202020204" pitchFamily="34" charset="0"/>
                <a:cs typeface="Arial" panose="020B0604020202020204" pitchFamily="34" charset="0"/>
              </a:rPr>
              <a:t>Lic. Antonio Ponce López</a:t>
            </a:r>
            <a:endParaRPr lang="es-MX"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400" dirty="0">
                <a:latin typeface="Arial" panose="020B0604020202020204" pitchFamily="34" charset="0"/>
                <a:cs typeface="Arial" panose="020B0604020202020204" pitchFamily="34" charset="0"/>
              </a:rPr>
              <a:t>Lic. Elide Moreno Cáliz</a:t>
            </a:r>
            <a:endParaRPr lang="es-MX"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400" dirty="0">
                <a:latin typeface="Arial" panose="020B0604020202020204" pitchFamily="34" charset="0"/>
                <a:cs typeface="Arial" panose="020B0604020202020204" pitchFamily="34" charset="0"/>
              </a:rPr>
              <a:t>Lic. Gustavo Rodríguez Castro</a:t>
            </a:r>
            <a:endParaRPr lang="es-MX"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400" dirty="0">
                <a:latin typeface="Arial" panose="020B0604020202020204" pitchFamily="34" charset="0"/>
                <a:cs typeface="Arial" panose="020B0604020202020204" pitchFamily="34" charset="0"/>
              </a:rPr>
              <a:t>Lic. Rosendo Gómez Piedra</a:t>
            </a:r>
          </a:p>
          <a:p>
            <a:pPr lvl="0" algn="just"/>
            <a:endParaRPr lang="es-MX"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400" dirty="0">
                <a:latin typeface="Arial" panose="020B0604020202020204" pitchFamily="34" charset="0"/>
                <a:cs typeface="Arial" panose="020B0604020202020204" pitchFamily="34" charset="0"/>
              </a:rPr>
              <a:t>La Junta Estatal Ejecutiva</a:t>
            </a:r>
          </a:p>
          <a:p>
            <a:pPr algn="just"/>
            <a:endParaRPr lang="es-MX"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400" dirty="0">
                <a:latin typeface="Arial" panose="020B0604020202020204" pitchFamily="34" charset="0"/>
                <a:cs typeface="Arial" panose="020B0604020202020204" pitchFamily="34" charset="0"/>
              </a:rPr>
              <a:t>Lic. Enrique </a:t>
            </a:r>
            <a:r>
              <a:rPr lang="es-ES" sz="1400" dirty="0" err="1">
                <a:latin typeface="Arial" panose="020B0604020202020204" pitchFamily="34" charset="0"/>
                <a:cs typeface="Arial" panose="020B0604020202020204" pitchFamily="34" charset="0"/>
              </a:rPr>
              <a:t>Galland</a:t>
            </a:r>
            <a:r>
              <a:rPr lang="es-ES" sz="1400" dirty="0">
                <a:latin typeface="Arial" panose="020B0604020202020204" pitchFamily="34" charset="0"/>
                <a:cs typeface="Arial" panose="020B0604020202020204" pitchFamily="34" charset="0"/>
              </a:rPr>
              <a:t> Marqués                    Presidente</a:t>
            </a:r>
            <a:endParaRPr lang="es-MX"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400" dirty="0">
                <a:latin typeface="Arial" panose="020B0604020202020204" pitchFamily="34" charset="0"/>
                <a:cs typeface="Arial" panose="020B0604020202020204" pitchFamily="34" charset="0"/>
              </a:rPr>
              <a:t>Lic. Armando Xavier Maldonado Acosta   Secretario Ejecutivo </a:t>
            </a:r>
            <a:endParaRPr lang="es-MX"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400" dirty="0">
                <a:latin typeface="Arial" panose="020B0604020202020204" pitchFamily="34" charset="0"/>
                <a:cs typeface="Arial" panose="020B0604020202020204" pitchFamily="34" charset="0"/>
              </a:rPr>
              <a:t>Lic. Rigoberto de la O Gallegos                 Director de Organización y Capacitación Electoral</a:t>
            </a:r>
            <a:endParaRPr lang="es-MX"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400" dirty="0" smtClean="0">
                <a:latin typeface="Arial" panose="020B0604020202020204" pitchFamily="34" charset="0"/>
                <a:cs typeface="Arial" panose="020B0604020202020204" pitchFamily="34" charset="0"/>
              </a:rPr>
              <a:t>C.P. </a:t>
            </a:r>
            <a:r>
              <a:rPr lang="es-ES" sz="1400" dirty="0">
                <a:latin typeface="Arial" panose="020B0604020202020204" pitchFamily="34" charset="0"/>
                <a:cs typeface="Arial" panose="020B0604020202020204" pitchFamily="34" charset="0"/>
              </a:rPr>
              <a:t>Elia Magdalena de la Cruz León        Director de Administración</a:t>
            </a:r>
            <a:endParaRPr lang="es-MX"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 </a:t>
            </a:r>
            <a:endParaRPr lang="es-MX" sz="1400"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2"/>
            <a:ext cx="735640" cy="81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7932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720090" y="1267152"/>
            <a:ext cx="10835640" cy="3970318"/>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El 18 de octubre de 2009 día de la jornada electoral 9321 funcionarios de mesas directiva de casilla recibieron los sufragios del 59% de los ciudadanos tabasqueños que acudieron a elegir responsablemente a 35 Diputados electos, 21 por el principio de mayoría relativa y 14 por el principio de representación proporcional, así como 17 Presidentes Municipales y Regidores, mismos que iniciarían sus periodos de trabajos legislativos y administrativos respectivamente a partir del primero de enero de 2010 y hasta al 31 de diciembre de 2012.</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El Consejo Estatal del Instituto Electoral y de Participación Ciudadana de Tabasco, en sesión ordinaria efectuada el día veinte de noviembre del año dos mil nueve.  Emite el acuerdo CE/2009/091, mediante el cual aprueba la estructura orgánica y funciones de las unidades administrativas que integran la contraloría general del propio instituto. en base a lo dispuesto al artículo 358 de la Ley Electoral del Estado de Tabasco, establece que la Contraloría General es el órgano de control interno del Instituto Estatal y que tiene a su cargo la fiscalización de los ingresos y egresos del Instituto Estatal.</a:t>
            </a:r>
            <a:endParaRPr lang="es-MX"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2"/>
            <a:ext cx="735640" cy="81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764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040130" y="1267151"/>
            <a:ext cx="10447019" cy="5509200"/>
          </a:xfrm>
          <a:prstGeom prst="rect">
            <a:avLst/>
          </a:prstGeom>
          <a:noFill/>
        </p:spPr>
        <p:txBody>
          <a:bodyPr wrap="square" rtlCol="0">
            <a:spAutoFit/>
          </a:bodyPr>
          <a:lstStyle/>
          <a:p>
            <a:pPr algn="just"/>
            <a:r>
              <a:rPr lang="es-ES" sz="1600" dirty="0">
                <a:latin typeface="Arial" panose="020B0604020202020204" pitchFamily="34" charset="0"/>
                <a:cs typeface="Arial" panose="020B0604020202020204" pitchFamily="34" charset="0"/>
              </a:rPr>
              <a:t>El 26 de febrero de 2010, la sexagésima Legislatura del Congreso del Estado de Tabasco acuerda nombrar a 3 consejeros faltantes necesarios para la correcta integración del Consejo Estatal del Instituto Electoral y de Participación Ciudadana de Tabasco así como designar a su Presidente.</a:t>
            </a:r>
            <a:endParaRPr lang="es-MX" sz="1600" dirty="0">
              <a:latin typeface="Arial" panose="020B0604020202020204" pitchFamily="34" charset="0"/>
              <a:cs typeface="Arial" panose="020B0604020202020204" pitchFamily="34" charset="0"/>
            </a:endParaRPr>
          </a:p>
          <a:p>
            <a:pPr algn="just"/>
            <a:endParaRPr lang="es-E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600" dirty="0">
                <a:latin typeface="Arial" panose="020B0604020202020204" pitchFamily="34" charset="0"/>
                <a:cs typeface="Arial" panose="020B0604020202020204" pitchFamily="34" charset="0"/>
              </a:rPr>
              <a:t>Consejo Estatal</a:t>
            </a:r>
          </a:p>
          <a:p>
            <a:pPr algn="just"/>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Lic. Alfonso Castillo Suárez  (Presidente)</a:t>
            </a:r>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Lic. Héctor Aguilar Alvarado</a:t>
            </a:r>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Lic. Jorge Montaño Ventura</a:t>
            </a:r>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Mtro. Antonio Ponce López</a:t>
            </a:r>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Mtra. </a:t>
            </a:r>
            <a:r>
              <a:rPr lang="es-ES" sz="1600" dirty="0" err="1">
                <a:latin typeface="Arial" panose="020B0604020202020204" pitchFamily="34" charset="0"/>
                <a:cs typeface="Arial" panose="020B0604020202020204" pitchFamily="34" charset="0"/>
              </a:rPr>
              <a:t>Elidé</a:t>
            </a:r>
            <a:r>
              <a:rPr lang="es-ES" sz="1600" dirty="0">
                <a:latin typeface="Arial" panose="020B0604020202020204" pitchFamily="34" charset="0"/>
                <a:cs typeface="Arial" panose="020B0604020202020204" pitchFamily="34" charset="0"/>
              </a:rPr>
              <a:t> Moreno Cáliz</a:t>
            </a:r>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Lic. Gustavo Rodríguez Castro</a:t>
            </a:r>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Dr. Rosendo Gómez Piedra</a:t>
            </a:r>
            <a:endParaRPr lang="es-MX" sz="1600" dirty="0">
              <a:latin typeface="Arial" panose="020B0604020202020204" pitchFamily="34" charset="0"/>
              <a:cs typeface="Arial" panose="020B0604020202020204" pitchFamily="34" charset="0"/>
            </a:endParaRPr>
          </a:p>
          <a:p>
            <a:pPr algn="just"/>
            <a:endParaRPr lang="es-E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600" dirty="0">
                <a:latin typeface="Arial" panose="020B0604020202020204" pitchFamily="34" charset="0"/>
                <a:cs typeface="Arial" panose="020B0604020202020204" pitchFamily="34" charset="0"/>
              </a:rPr>
              <a:t>La Junta Estatal Ejecutiva</a:t>
            </a:r>
          </a:p>
          <a:p>
            <a:pPr algn="just"/>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Lic. Alfonso Castillo Suárez                            Presidente</a:t>
            </a:r>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Mtro. Armando Xavier Maldonado Acosta      Secretario Ejecutivo</a:t>
            </a:r>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Lic. Rigoberto de la O Gallegos                      Director de Organización y Capacitación</a:t>
            </a:r>
          </a:p>
          <a:p>
            <a:pPr lvl="0" algn="just"/>
            <a:r>
              <a:rPr lang="es-ES" sz="1600" dirty="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                                 Electoral</a:t>
            </a:r>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Lic. Carlos Enrique Íñiguez Rosique              </a:t>
            </a:r>
            <a:r>
              <a:rPr lang="es-ES" sz="1600" dirty="0" smtClean="0">
                <a:latin typeface="Arial" panose="020B0604020202020204" pitchFamily="34" charset="0"/>
                <a:cs typeface="Arial" panose="020B0604020202020204" pitchFamily="34" charset="0"/>
              </a:rPr>
              <a:t> Director </a:t>
            </a:r>
            <a:r>
              <a:rPr lang="es-ES" sz="1600" dirty="0">
                <a:latin typeface="Arial" panose="020B0604020202020204" pitchFamily="34" charset="0"/>
                <a:cs typeface="Arial" panose="020B0604020202020204" pitchFamily="34" charset="0"/>
              </a:rPr>
              <a:t>de Administración</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1"/>
            <a:ext cx="735640" cy="815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4572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342901"/>
            <a:ext cx="955340" cy="920771"/>
          </a:xfrm>
          <a:prstGeom prst="rect">
            <a:avLst/>
          </a:prstGeom>
        </p:spPr>
      </p:pic>
      <p:pic>
        <p:nvPicPr>
          <p:cNvPr id="5" name="Imagen 4"/>
          <p:cNvPicPr>
            <a:picLocks noChangeAspect="1"/>
          </p:cNvPicPr>
          <p:nvPr/>
        </p:nvPicPr>
        <p:blipFill>
          <a:blip r:embed="rId3"/>
          <a:stretch>
            <a:fillRect/>
          </a:stretch>
        </p:blipFill>
        <p:spPr>
          <a:xfrm>
            <a:off x="8965937" y="372180"/>
            <a:ext cx="629041" cy="904877"/>
          </a:xfrm>
          <a:prstGeom prst="rect">
            <a:avLst/>
          </a:prstGeom>
        </p:spPr>
      </p:pic>
      <p:pic>
        <p:nvPicPr>
          <p:cNvPr id="6" name="Imagen 5"/>
          <p:cNvPicPr>
            <a:picLocks noChangeAspect="1"/>
          </p:cNvPicPr>
          <p:nvPr/>
        </p:nvPicPr>
        <p:blipFill>
          <a:blip r:embed="rId4"/>
          <a:stretch>
            <a:fillRect/>
          </a:stretch>
        </p:blipFill>
        <p:spPr>
          <a:xfrm>
            <a:off x="2512487" y="387485"/>
            <a:ext cx="760575" cy="770807"/>
          </a:xfrm>
          <a:prstGeom prst="rect">
            <a:avLst/>
          </a:prstGeom>
        </p:spPr>
      </p:pic>
      <p:pic>
        <p:nvPicPr>
          <p:cNvPr id="7" name="Imagen 6"/>
          <p:cNvPicPr>
            <a:picLocks noChangeAspect="1"/>
          </p:cNvPicPr>
          <p:nvPr/>
        </p:nvPicPr>
        <p:blipFill>
          <a:blip r:embed="rId5"/>
          <a:stretch>
            <a:fillRect/>
          </a:stretch>
        </p:blipFill>
        <p:spPr>
          <a:xfrm>
            <a:off x="5558539" y="38748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7217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720090" y="1277057"/>
            <a:ext cx="10824210" cy="3970318"/>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El Senado de la República aprobó la reforma en materia político-electoral el miércoles 4 de diciembre del 2013, los 14 puntos más destacados del dictamen avalado por el Senado y que pasen para su análisis y posible aprobación en la Cámara de Diputados son los siguientes:</a:t>
            </a:r>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1.- La  Reelección legislativa de diputados y senadores hasta por 12 años (hasta cuatro periodos para diputados a partir de 2015 y hasta dos para senadores a partir de 2018). </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2. Reelección para diputados locales y alcaldes donde  Los congresos locales quedan obligados a legislar para introducir esta figura en sus leyes estatales. </a:t>
            </a:r>
            <a:endParaRPr lang="es-MX" dirty="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3. Una Fiscalía General, en vez de la Procuraduría General de la República (PGR) a partir de 2018 y tendrá dos fiscalías especializadas: una en delitos electorales y otra en combate a la corrupción. Su titular será nombrado por dos terceras partes del Senado y podrá ser removido por el presidente, con el aval de la mayoría calificada de la Cámara alta.</a:t>
            </a:r>
            <a:endParaRPr lang="es-MX"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2"/>
            <a:ext cx="735640" cy="825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97858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342901"/>
            <a:ext cx="955340" cy="920771"/>
          </a:xfrm>
          <a:prstGeom prst="rect">
            <a:avLst/>
          </a:prstGeom>
        </p:spPr>
      </p:pic>
      <p:pic>
        <p:nvPicPr>
          <p:cNvPr id="5" name="Imagen 4"/>
          <p:cNvPicPr>
            <a:picLocks noChangeAspect="1"/>
          </p:cNvPicPr>
          <p:nvPr/>
        </p:nvPicPr>
        <p:blipFill>
          <a:blip r:embed="rId3"/>
          <a:stretch>
            <a:fillRect/>
          </a:stretch>
        </p:blipFill>
        <p:spPr>
          <a:xfrm>
            <a:off x="8965937" y="372180"/>
            <a:ext cx="629041" cy="904877"/>
          </a:xfrm>
          <a:prstGeom prst="rect">
            <a:avLst/>
          </a:prstGeom>
        </p:spPr>
      </p:pic>
      <p:pic>
        <p:nvPicPr>
          <p:cNvPr id="6" name="Imagen 5"/>
          <p:cNvPicPr>
            <a:picLocks noChangeAspect="1"/>
          </p:cNvPicPr>
          <p:nvPr/>
        </p:nvPicPr>
        <p:blipFill>
          <a:blip r:embed="rId4"/>
          <a:stretch>
            <a:fillRect/>
          </a:stretch>
        </p:blipFill>
        <p:spPr>
          <a:xfrm>
            <a:off x="2512487" y="387485"/>
            <a:ext cx="760575" cy="770807"/>
          </a:xfrm>
          <a:prstGeom prst="rect">
            <a:avLst/>
          </a:prstGeom>
        </p:spPr>
      </p:pic>
      <p:pic>
        <p:nvPicPr>
          <p:cNvPr id="7" name="Imagen 6"/>
          <p:cNvPicPr>
            <a:picLocks noChangeAspect="1"/>
          </p:cNvPicPr>
          <p:nvPr/>
        </p:nvPicPr>
        <p:blipFill>
          <a:blip r:embed="rId5"/>
          <a:stretch>
            <a:fillRect/>
          </a:stretch>
        </p:blipFill>
        <p:spPr>
          <a:xfrm>
            <a:off x="5558539" y="38748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7217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37210" y="1277056"/>
            <a:ext cx="11075670" cy="4308872"/>
          </a:xfrm>
          <a:prstGeom prst="rect">
            <a:avLst/>
          </a:prstGeom>
          <a:noFill/>
        </p:spPr>
        <p:txBody>
          <a:bodyPr wrap="square" rtlCol="0">
            <a:spAutoFit/>
          </a:bodyPr>
          <a:lstStyle/>
          <a:p>
            <a:pPr algn="just"/>
            <a:r>
              <a:rPr lang="es-ES" dirty="0"/>
              <a:t>4</a:t>
            </a:r>
            <a:r>
              <a:rPr lang="es-ES" sz="1600" dirty="0">
                <a:latin typeface="Arial" panose="020B0604020202020204" pitchFamily="34" charset="0"/>
                <a:cs typeface="Arial" panose="020B0604020202020204" pitchFamily="34" charset="0"/>
              </a:rPr>
              <a:t>.- Se crea el Instituto Nacional Electoral (INE), que sustituirá al Instituto Federal Electoral (IFE). El número de consejeros integrantes subirá de nueve a 11. Permaneciendo el método de selección actual,  a través  de la Cámara de Diputados por mayoría calificada, esto es, dos tercios del pleno. Mas sin embargo se deja en claro que el INE no organizará todas las elecciones, sino que se encargará principalmente de las federales y se coordinará con los órganos estatales para las locales. Donde podrá organizar contiendas en los estados a petición de una entidad o atraerlas cuando considere que pudiese existir  haber inequidad en la contienda.</a:t>
            </a:r>
          </a:p>
          <a:p>
            <a:pPr algn="just"/>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5. Retirar el control de los institutos electorales estatales de los congresos Adquiriendo estos mayor libertad y su número de consejeros se homologará a siete en todos los casos. Y en su designación se realizara un proceso de convocatoria y selección por parte del Consejo General del  INE.</a:t>
            </a:r>
          </a:p>
          <a:p>
            <a:pPr algn="just"/>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6. Determinación y especificidad de las causales de Nulidad de elecciones en los casos cuando haya rebase de tope de gastos de campaña o compra de propaganda en medios, siempre y cuando se determine que la falta fue "sistemática" y "determinante" para el resultado, esto es, que entre el primero y segundo lugar haya una diferencia menor al 5% de los votos.</a:t>
            </a:r>
          </a:p>
          <a:p>
            <a:pPr algn="just"/>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7.  Aumento del 2% al 3% el umbral de porcentaje de votos que un partido deberá obtener para conservar el registro. </a:t>
            </a:r>
            <a:endParaRPr lang="es-MX" sz="1600"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1"/>
            <a:ext cx="735640" cy="811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371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09452"/>
            <a:ext cx="10363826" cy="5281748"/>
          </a:xfrm>
        </p:spPr>
        <p:txBody>
          <a:bodyPr/>
          <a:lstStyle/>
          <a:p>
            <a:pPr algn="just"/>
            <a:r>
              <a:rPr lang="es-MX" b="1" dirty="0">
                <a:latin typeface="Arial" panose="020B0604020202020204" pitchFamily="34" charset="0"/>
                <a:cs typeface="Arial" panose="020B0604020202020204" pitchFamily="34" charset="0"/>
              </a:rPr>
              <a:t>El Instituto Federal Electoral, Órgano Especializado en Materia de Elecciones (1990-2014)</a:t>
            </a:r>
            <a:endParaRPr lang="es-MX" dirty="0">
              <a:latin typeface="Arial" panose="020B0604020202020204" pitchFamily="34" charset="0"/>
              <a:cs typeface="Arial" panose="020B0604020202020204" pitchFamily="34" charset="0"/>
            </a:endParaRPr>
          </a:p>
          <a:p>
            <a:pPr algn="just"/>
            <a:r>
              <a:rPr lang="es-MX" b="1" dirty="0">
                <a:latin typeface="Arial" panose="020B0604020202020204" pitchFamily="34" charset="0"/>
                <a:cs typeface="Arial" panose="020B0604020202020204" pitchFamily="34" charset="0"/>
              </a:rPr>
              <a:t>1990:</a:t>
            </a:r>
            <a:r>
              <a:rPr lang="es-MX" dirty="0">
                <a:latin typeface="Arial" panose="020B0604020202020204" pitchFamily="34" charset="0"/>
                <a:cs typeface="Arial" panose="020B0604020202020204" pitchFamily="34" charset="0"/>
              </a:rPr>
              <a:t> Como resultado de las Reformas realizadas a la Constitución en materia electoral, el Congreso de la Unión expidió el Código Federal de Instituciones y Procedimientos Electorales (COFIPE) y ordena la creación del Instituto Federal Electoral (IFE), a fin de contar con una institución imparcial que dé certeza, transparencia y legalidad a las elecciones federales.</a:t>
            </a:r>
          </a:p>
          <a:p>
            <a:pPr algn="just"/>
            <a:endParaRPr lang="es-MX" dirty="0">
              <a:latin typeface="Arial" panose="020B0604020202020204" pitchFamily="34" charset="0"/>
              <a:cs typeface="Arial" panose="020B0604020202020204" pitchFamily="34" charset="0"/>
            </a:endParaRPr>
          </a:p>
        </p:txBody>
      </p:sp>
      <p:pic>
        <p:nvPicPr>
          <p:cNvPr id="6146" name="Picture 2" descr="Resultado de imagen para creacion del ife 19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405" y="3710167"/>
            <a:ext cx="4689565" cy="265144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para el cofipe en 19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355" y="3710167"/>
            <a:ext cx="3422469" cy="278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3119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93570" y="372180"/>
            <a:ext cx="955340" cy="920771"/>
          </a:xfrm>
          <a:prstGeom prst="rect">
            <a:avLst/>
          </a:prstGeom>
        </p:spPr>
      </p:pic>
      <p:pic>
        <p:nvPicPr>
          <p:cNvPr id="5" name="Imagen 4"/>
          <p:cNvPicPr>
            <a:picLocks noChangeAspect="1"/>
          </p:cNvPicPr>
          <p:nvPr/>
        </p:nvPicPr>
        <p:blipFill>
          <a:blip r:embed="rId3"/>
          <a:stretch>
            <a:fillRect/>
          </a:stretch>
        </p:blipFill>
        <p:spPr>
          <a:xfrm>
            <a:off x="8965937" y="361294"/>
            <a:ext cx="629041" cy="904877"/>
          </a:xfrm>
          <a:prstGeom prst="rect">
            <a:avLst/>
          </a:prstGeom>
        </p:spPr>
      </p:pic>
      <p:pic>
        <p:nvPicPr>
          <p:cNvPr id="6" name="Imagen 5"/>
          <p:cNvPicPr>
            <a:picLocks noChangeAspect="1"/>
          </p:cNvPicPr>
          <p:nvPr/>
        </p:nvPicPr>
        <p:blipFill>
          <a:blip r:embed="rId4"/>
          <a:stretch>
            <a:fillRect/>
          </a:stretch>
        </p:blipFill>
        <p:spPr>
          <a:xfrm>
            <a:off x="2512487" y="387485"/>
            <a:ext cx="760575" cy="770807"/>
          </a:xfrm>
          <a:prstGeom prst="rect">
            <a:avLst/>
          </a:prstGeom>
        </p:spPr>
      </p:pic>
      <p:pic>
        <p:nvPicPr>
          <p:cNvPr id="7" name="Imagen 6"/>
          <p:cNvPicPr>
            <a:picLocks noChangeAspect="1"/>
          </p:cNvPicPr>
          <p:nvPr/>
        </p:nvPicPr>
        <p:blipFill>
          <a:blip r:embed="rId5"/>
          <a:stretch>
            <a:fillRect/>
          </a:stretch>
        </p:blipFill>
        <p:spPr>
          <a:xfrm>
            <a:off x="5558539" y="38748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37217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914400" y="1292951"/>
            <a:ext cx="10469880" cy="4524315"/>
          </a:xfrm>
          <a:prstGeom prst="rect">
            <a:avLst/>
          </a:prstGeom>
          <a:noFill/>
        </p:spPr>
        <p:txBody>
          <a:bodyPr wrap="square" rtlCol="0">
            <a:spAutoFit/>
          </a:bodyPr>
          <a:lstStyle/>
          <a:p>
            <a:pPr algn="just"/>
            <a:r>
              <a:rPr lang="es-ES" sz="1600" dirty="0">
                <a:latin typeface="Arial" panose="020B0604020202020204" pitchFamily="34" charset="0"/>
                <a:cs typeface="Arial" panose="020B0604020202020204" pitchFamily="34" charset="0"/>
              </a:rPr>
              <a:t>8. Reducción del tiempo entre la elección y la toma de protesta del candidato ganador  para el caso de la Presidencia de la Republica se adelanta la toma de posesión del 1 de diciembre al 1 de octubre, a partir del mandatario que resulte electo en 2018. También se adelanta la instalación del Congreso en años de cambio de gobierno, del 1 de septiembre al 1 de agosto.</a:t>
            </a:r>
          </a:p>
          <a:p>
            <a:pPr algn="just"/>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9. La  Búsqueda de Paridad  de género en las candidaturas a la Cámara de Diputados y al Senado las cuales deberán ser 50% para hombres y mujeres por igual. </a:t>
            </a:r>
          </a:p>
          <a:p>
            <a:pPr algn="just"/>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10 . Se establece la posibilidad de que el presidente entable un gobierno de coalición. Los términos y el programa de ese gobierno tendrán que ser aprobados previamente  por el Senado, que también deberá ratificar a los integrantes del gabinete presidencial, salvo a los secretarios de Defensa y Marina.</a:t>
            </a:r>
          </a:p>
          <a:p>
            <a:pPr algn="just"/>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11. Ratificación del gabinete, si no existiese gobierno de coalición, la Cámara de Diputados deberá de que ratificar al secretario de Hacienda y el Senado al canciller.</a:t>
            </a:r>
          </a:p>
          <a:p>
            <a:pPr algn="just"/>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12. Rendición de cuentas en seguridad para lo cual el Senado tendrá que ratificar la estrategia nacional de seguridad del presidente y éste se obliga a que informar anualmente de los resultados.</a:t>
            </a:r>
          </a:p>
          <a:p>
            <a:pPr algn="just"/>
            <a:endParaRPr lang="es-MX" sz="1600"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2"/>
            <a:ext cx="735640" cy="84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1882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774371" y="1372532"/>
            <a:ext cx="8621486" cy="461665"/>
          </a:xfrm>
          <a:prstGeom prst="rect">
            <a:avLst/>
          </a:prstGeom>
          <a:noFill/>
        </p:spPr>
        <p:txBody>
          <a:bodyPr wrap="square" rtlCol="0">
            <a:spAutoFit/>
          </a:bodyPr>
          <a:lstStyle/>
          <a:p>
            <a:pPr>
              <a:lnSpc>
                <a:spcPct val="150000"/>
              </a:lnSpc>
            </a:pPr>
            <a:r>
              <a:rPr lang="es-MX" sz="1600" dirty="0">
                <a:latin typeface="Arial" panose="020B0604020202020204" pitchFamily="34" charset="0"/>
                <a:cs typeface="Arial" panose="020B0604020202020204" pitchFamily="34" charset="0"/>
              </a:rPr>
              <a:t> </a:t>
            </a:r>
          </a:p>
        </p:txBody>
      </p:sp>
      <p:sp>
        <p:nvSpPr>
          <p:cNvPr id="3" name="CuadroTexto 2"/>
          <p:cNvSpPr txBox="1"/>
          <p:nvPr/>
        </p:nvSpPr>
        <p:spPr>
          <a:xfrm>
            <a:off x="754380" y="1267152"/>
            <a:ext cx="10344150" cy="3693319"/>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13. Regulación en gastos en publicidad oficial en medios, a través de  las leyes secundarias   que incluyan a autoridades de todos los niveles.</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14. Autonomía al Consejo Nacional de Evaluación de la Política de Desarrollo Social (</a:t>
            </a:r>
            <a:r>
              <a:rPr lang="es-ES" dirty="0" err="1">
                <a:latin typeface="Arial" panose="020B0604020202020204" pitchFamily="34" charset="0"/>
                <a:cs typeface="Arial" panose="020B0604020202020204" pitchFamily="34" charset="0"/>
              </a:rPr>
              <a:t>Coneval</a:t>
            </a:r>
            <a:r>
              <a:rPr lang="es-ES" dirty="0">
                <a:latin typeface="Arial" panose="020B0604020202020204" pitchFamily="34" charset="0"/>
                <a:cs typeface="Arial" panose="020B0604020202020204" pitchFamily="34" charset="0"/>
              </a:rPr>
              <a:t>) el cual dejará de depender del Poder Ejecutivo a partir de 2018.</a:t>
            </a:r>
          </a:p>
          <a:p>
            <a:pPr algn="just"/>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El día 10 de febrero  del 2014 "La Comisión Permanente del Honorable Congreso de la Unión, en uso de la facultad que le confiere el artículo 135 constitucional y previa la aprobación de las Cámaras de Diputados y de Senadores del Congreso general de los Estados Unidos Mexicanos, así como de la mayoría de las legislaturas de los estados, declara reformadas, adicionadas y derogadas diversas disposiciones de la constitución política de los estados unidos mexicanos, en materia política-electoral. </a:t>
            </a:r>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1"/>
            <a:ext cx="735640" cy="71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7762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560070" y="1267152"/>
            <a:ext cx="11132820" cy="4278094"/>
          </a:xfrm>
          <a:prstGeom prst="rect">
            <a:avLst/>
          </a:prstGeom>
          <a:noFill/>
        </p:spPr>
        <p:txBody>
          <a:bodyPr wrap="square" rtlCol="0">
            <a:spAutoFit/>
          </a:bodyPr>
          <a:lstStyle/>
          <a:p>
            <a:pPr algn="just"/>
            <a:r>
              <a:rPr lang="es-ES" sz="1700" dirty="0">
                <a:latin typeface="Arial" panose="020B0604020202020204" pitchFamily="34" charset="0"/>
                <a:cs typeface="Arial" panose="020B0604020202020204" pitchFamily="34" charset="0"/>
              </a:rPr>
              <a:t>Por la cual se  Expide la Ley General de Instituciones y Procedimientos Electorales; se reforman y adicionan diversas disposiciones de la Ley General del Sistema de Medios de Impugnación en Materia Electoral, de la Ley Orgánica del Poder Judicial de la Federación y de la Ley Federal de Responsabilidades Administrativas de los Servidores Públicos</a:t>
            </a:r>
            <a:endParaRPr lang="es-MX" sz="1700" dirty="0">
              <a:latin typeface="Arial" panose="020B0604020202020204" pitchFamily="34" charset="0"/>
              <a:cs typeface="Arial" panose="020B0604020202020204" pitchFamily="34" charset="0"/>
            </a:endParaRPr>
          </a:p>
          <a:p>
            <a:pPr algn="just"/>
            <a:endParaRPr lang="es-MX" sz="1700" dirty="0">
              <a:latin typeface="Arial" panose="020B0604020202020204" pitchFamily="34" charset="0"/>
              <a:cs typeface="Arial" panose="020B0604020202020204" pitchFamily="34" charset="0"/>
            </a:endParaRPr>
          </a:p>
          <a:p>
            <a:pPr algn="just"/>
            <a:r>
              <a:rPr lang="es-ES" sz="1700" dirty="0">
                <a:latin typeface="Arial" panose="020B0604020202020204" pitchFamily="34" charset="0"/>
                <a:cs typeface="Arial" panose="020B0604020202020204" pitchFamily="34" charset="0"/>
              </a:rPr>
              <a:t>En concordancia a las modificaciones a la carta magna y demás disposiciones  federales  en Tabasco  el 18 de junio de 2014, se emitió el  Decreto 117 - publicado en el Periódico Oficial del Estado número 7491 Suplemento E de fecha 21 de junio de 2014-, por el que se reforman: la denominación del Apartado A intitulado “De los Partidos Políticos y los Candidatos Independientes”, del Apartado B, “Del Acceso de los Partidos Políticos y los Candidatos Independientes a los Medios de Comunicación Social“ un Título IV Bis denominado “De la Fiscalía General del Estado”  .</a:t>
            </a:r>
            <a:endParaRPr lang="es-MX" sz="1700" dirty="0">
              <a:latin typeface="Arial" panose="020B0604020202020204" pitchFamily="34" charset="0"/>
              <a:cs typeface="Arial" panose="020B0604020202020204" pitchFamily="34" charset="0"/>
            </a:endParaRPr>
          </a:p>
          <a:p>
            <a:pPr algn="just"/>
            <a:r>
              <a:rPr lang="es-ES" sz="1700" dirty="0">
                <a:latin typeface="Arial" panose="020B0604020202020204" pitchFamily="34" charset="0"/>
                <a:cs typeface="Arial" panose="020B0604020202020204" pitchFamily="34" charset="0"/>
              </a:rPr>
              <a:t> </a:t>
            </a:r>
            <a:endParaRPr lang="es-MX" sz="1700" dirty="0">
              <a:latin typeface="Arial" panose="020B0604020202020204" pitchFamily="34" charset="0"/>
              <a:cs typeface="Arial" panose="020B0604020202020204" pitchFamily="34" charset="0"/>
            </a:endParaRPr>
          </a:p>
          <a:p>
            <a:pPr algn="just"/>
            <a:r>
              <a:rPr lang="es-ES" sz="1700" dirty="0">
                <a:latin typeface="Arial" panose="020B0604020202020204" pitchFamily="34" charset="0"/>
                <a:cs typeface="Arial" panose="020B0604020202020204" pitchFamily="34" charset="0"/>
              </a:rPr>
              <a:t>Derivado de las reformas a la Constitución del Estado de Tabasco la comisión dictaminadora de los trabajos legislativos, estimó procedente el expedir un nuevo ordenamiento debido a la cantidad de adecuaciones legales que había necesidad de incorporar al nuevo diseño normativo electoral, con una mejor técnica y práctica normativa.</a:t>
            </a:r>
            <a:endParaRPr lang="es-MX" sz="1700"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2"/>
            <a:ext cx="735640" cy="81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7207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822960" y="1267151"/>
            <a:ext cx="10698480" cy="2308324"/>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Por ello se  consideró oportuno la expedición de una nueva Ley que sustituyese  a la Ley Electoral del Estado de Tabasco que, independientemente de las necesarias reformas que ahora se incluyen,  en la normatividad federal y local referente al tema electoral y su proceso, a la vez que adecuar otras leyes en la materia, como son la del Sistema de Medios de Impugnación en materia Electoral, la Ley Orgánica del Tribunal Electoral del Estado de Tabasco, en razón del nuevo sistema de designación e integración de los Órganos Jurisdiccionales Locales en materia Electoral, así como Ley Orgánica de los Municipios del Estado de Tabasco</a:t>
            </a:r>
            <a:r>
              <a:rPr lang="es-ES" b="1" dirty="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25391" y="196857"/>
            <a:ext cx="735640" cy="107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69047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260913" y="451761"/>
            <a:ext cx="955340" cy="920771"/>
          </a:xfrm>
          <a:prstGeom prst="rect">
            <a:avLst/>
          </a:prstGeom>
        </p:spPr>
      </p:pic>
      <p:pic>
        <p:nvPicPr>
          <p:cNvPr id="3" name="Imagen 2"/>
          <p:cNvPicPr>
            <a:picLocks noChangeAspect="1"/>
          </p:cNvPicPr>
          <p:nvPr/>
        </p:nvPicPr>
        <p:blipFill>
          <a:blip r:embed="rId3"/>
          <a:stretch>
            <a:fillRect/>
          </a:stretch>
        </p:blipFill>
        <p:spPr>
          <a:xfrm>
            <a:off x="8965937" y="481040"/>
            <a:ext cx="629041" cy="904877"/>
          </a:xfrm>
          <a:prstGeom prst="rect">
            <a:avLst/>
          </a:prstGeom>
        </p:spPr>
      </p:pic>
      <p:pic>
        <p:nvPicPr>
          <p:cNvPr id="4" name="Imagen 3"/>
          <p:cNvPicPr>
            <a:picLocks noChangeAspect="1"/>
          </p:cNvPicPr>
          <p:nvPr/>
        </p:nvPicPr>
        <p:blipFill>
          <a:blip r:embed="rId4"/>
          <a:stretch>
            <a:fillRect/>
          </a:stretch>
        </p:blipFill>
        <p:spPr>
          <a:xfrm>
            <a:off x="2512487" y="496345"/>
            <a:ext cx="760575" cy="770807"/>
          </a:xfrm>
          <a:prstGeom prst="rect">
            <a:avLst/>
          </a:prstGeom>
        </p:spPr>
      </p:pic>
      <p:pic>
        <p:nvPicPr>
          <p:cNvPr id="5" name="Imagen 4"/>
          <p:cNvPicPr>
            <a:picLocks noChangeAspect="1"/>
          </p:cNvPicPr>
          <p:nvPr/>
        </p:nvPicPr>
        <p:blipFill>
          <a:blip r:embed="rId5"/>
          <a:stretch>
            <a:fillRect/>
          </a:stretch>
        </p:blipFill>
        <p:spPr>
          <a:xfrm>
            <a:off x="5558539" y="496345"/>
            <a:ext cx="984223" cy="671771"/>
          </a:xfrm>
          <a:prstGeom prst="rect">
            <a:avLst/>
          </a:prstGeom>
        </p:spPr>
      </p:pic>
      <p:pic>
        <p:nvPicPr>
          <p:cNvPr id="6"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605790" y="1267152"/>
            <a:ext cx="10629900" cy="5062924"/>
          </a:xfrm>
          <a:prstGeom prst="rect">
            <a:avLst/>
          </a:prstGeom>
          <a:noFill/>
        </p:spPr>
        <p:txBody>
          <a:bodyPr wrap="square" rtlCol="0">
            <a:spAutoFit/>
          </a:bodyPr>
          <a:lstStyle/>
          <a:p>
            <a:pPr algn="just"/>
            <a:endParaRPr lang="es-ES" sz="1700" dirty="0">
              <a:latin typeface="Arial" panose="020B0604020202020204" pitchFamily="34" charset="0"/>
              <a:cs typeface="Arial" panose="020B0604020202020204" pitchFamily="34" charset="0"/>
            </a:endParaRPr>
          </a:p>
          <a:p>
            <a:pPr algn="just"/>
            <a:r>
              <a:rPr lang="es-ES" sz="1700" dirty="0">
                <a:latin typeface="Arial" panose="020B0604020202020204" pitchFamily="34" charset="0"/>
                <a:cs typeface="Arial" panose="020B0604020202020204" pitchFamily="34" charset="0"/>
              </a:rPr>
              <a:t>La reforma electoral aprobada el 2 de julio por el Congreso del Estado  de Tabasco  marcará el escenario  político y social hacia  una elección inédita, bajo nuevas reglas y actores políticos donde se renovó también la integración del Instituto Electoral y de Participación Ciudadana de Tabasco (IEPCT), órgano encargado de conducir la elección de Presidentes Municipales, Regidores y diputados locales y la participación de 10 partidos políticos, tres de ellos   “Morena”,” Partido Humanista” y “Encuentro” Social de nueva creación, así como la nueva figura de los candidatos independientes, además de una rigurosa equidad de género y la posibilidad de reelección de diputados y alcaldes.</a:t>
            </a:r>
          </a:p>
          <a:p>
            <a:endParaRPr lang="es-ES" sz="1700" dirty="0"/>
          </a:p>
          <a:p>
            <a:pPr marL="285750" indent="-285750">
              <a:buFont typeface="Wingdings" panose="05000000000000000000" pitchFamily="2" charset="2"/>
              <a:buChar char="Ø"/>
            </a:pPr>
            <a:r>
              <a:rPr lang="es-ES" sz="1700" dirty="0">
                <a:latin typeface="Arial" panose="020B0604020202020204" pitchFamily="34" charset="0"/>
                <a:cs typeface="Arial" panose="020B0604020202020204" pitchFamily="34" charset="0"/>
              </a:rPr>
              <a:t>Consejo Estatal </a:t>
            </a:r>
            <a:endParaRPr lang="es-MX" sz="17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s-MX"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700" dirty="0" err="1">
                <a:latin typeface="Arial" panose="020B0604020202020204" pitchFamily="34" charset="0"/>
                <a:cs typeface="Arial" panose="020B0604020202020204" pitchFamily="34" charset="0"/>
              </a:rPr>
              <a:t>Maday</a:t>
            </a:r>
            <a:r>
              <a:rPr lang="es-ES" sz="1700" dirty="0">
                <a:latin typeface="Arial" panose="020B0604020202020204" pitchFamily="34" charset="0"/>
                <a:cs typeface="Arial" panose="020B0604020202020204" pitchFamily="34" charset="0"/>
              </a:rPr>
              <a:t> Merino Damián  (Presidente)</a:t>
            </a:r>
            <a:endParaRPr lang="es-MX"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700" dirty="0">
                <a:latin typeface="Arial" panose="020B0604020202020204" pitchFamily="34" charset="0"/>
                <a:cs typeface="Arial" panose="020B0604020202020204" pitchFamily="34" charset="0"/>
              </a:rPr>
              <a:t>Claudia del Carmen Jiménez López  </a:t>
            </a:r>
            <a:endParaRPr lang="es-MX"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700" dirty="0">
                <a:latin typeface="Arial" panose="020B0604020202020204" pitchFamily="34" charset="0"/>
                <a:cs typeface="Arial" panose="020B0604020202020204" pitchFamily="34" charset="0"/>
              </a:rPr>
              <a:t>Mtro. David Cuba Herrera  </a:t>
            </a:r>
            <a:endParaRPr lang="es-MX"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700" dirty="0">
                <a:latin typeface="Arial" panose="020B0604020202020204" pitchFamily="34" charset="0"/>
                <a:cs typeface="Arial" panose="020B0604020202020204" pitchFamily="34" charset="0"/>
              </a:rPr>
              <a:t>Mtro. José Óscar Guzmán García  </a:t>
            </a:r>
            <a:endParaRPr lang="es-MX"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700" dirty="0">
                <a:latin typeface="Arial" panose="020B0604020202020204" pitchFamily="34" charset="0"/>
                <a:cs typeface="Arial" panose="020B0604020202020204" pitchFamily="34" charset="0"/>
              </a:rPr>
              <a:t>Lic. Miguel Ángel </a:t>
            </a:r>
            <a:r>
              <a:rPr lang="es-ES" sz="1700" dirty="0" err="1">
                <a:latin typeface="Arial" panose="020B0604020202020204" pitchFamily="34" charset="0"/>
                <a:cs typeface="Arial" panose="020B0604020202020204" pitchFamily="34" charset="0"/>
              </a:rPr>
              <a:t>Fonz</a:t>
            </a:r>
            <a:r>
              <a:rPr lang="es-ES" sz="1700" dirty="0">
                <a:latin typeface="Arial" panose="020B0604020202020204" pitchFamily="34" charset="0"/>
                <a:cs typeface="Arial" panose="020B0604020202020204" pitchFamily="34" charset="0"/>
              </a:rPr>
              <a:t> Rodríguez  </a:t>
            </a:r>
            <a:endParaRPr lang="es-MX"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700" dirty="0">
                <a:latin typeface="Arial" panose="020B0604020202020204" pitchFamily="34" charset="0"/>
                <a:cs typeface="Arial" panose="020B0604020202020204" pitchFamily="34" charset="0"/>
              </a:rPr>
              <a:t>Mtro. Jorge Enrique Gómez Hernández  </a:t>
            </a:r>
            <a:endParaRPr lang="es-MX"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700" dirty="0">
                <a:latin typeface="Arial" panose="020B0604020202020204" pitchFamily="34" charset="0"/>
                <a:cs typeface="Arial" panose="020B0604020202020204" pitchFamily="34" charset="0"/>
              </a:rPr>
              <a:t>Dra. </a:t>
            </a:r>
            <a:r>
              <a:rPr lang="es-ES" sz="1700" dirty="0" err="1">
                <a:latin typeface="Arial" panose="020B0604020202020204" pitchFamily="34" charset="0"/>
                <a:cs typeface="Arial" panose="020B0604020202020204" pitchFamily="34" charset="0"/>
              </a:rPr>
              <a:t>Idmara</a:t>
            </a:r>
            <a:r>
              <a:rPr lang="es-ES" sz="1700" dirty="0">
                <a:latin typeface="Arial" panose="020B0604020202020204" pitchFamily="34" charset="0"/>
                <a:cs typeface="Arial" panose="020B0604020202020204" pitchFamily="34" charset="0"/>
              </a:rPr>
              <a:t> de la Candelaria Crespo Arévalo  </a:t>
            </a:r>
            <a:endParaRPr lang="es-MX" sz="17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s-MX" sz="1700" dirty="0">
              <a:latin typeface="Arial" panose="020B0604020202020204" pitchFamily="34" charset="0"/>
              <a:cs typeface="Arial" panose="020B0604020202020204" pitchFamily="34" charset="0"/>
            </a:endParaRPr>
          </a:p>
        </p:txBody>
      </p:sp>
      <p:pic>
        <p:nvPicPr>
          <p:cNvPr id="8"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1"/>
            <a:ext cx="735640" cy="92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926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41631" y="1296366"/>
            <a:ext cx="7928659" cy="5078313"/>
          </a:xfrm>
          <a:prstGeom prst="rect">
            <a:avLst/>
          </a:prstGeom>
          <a:noFill/>
        </p:spPr>
        <p:txBody>
          <a:bodyPr wrap="square" rtlCol="0">
            <a:spAutoFit/>
          </a:bodyPr>
          <a:lstStyle/>
          <a:p>
            <a:pPr marL="285750" indent="-285750">
              <a:buFont typeface="Wingdings" panose="05000000000000000000" pitchFamily="2" charset="2"/>
              <a:buChar char="Ø"/>
            </a:pPr>
            <a:endParaRPr lang="es-ES" dirty="0"/>
          </a:p>
          <a:p>
            <a:pPr marL="28575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La Junta Estatal Ejecutiva</a:t>
            </a:r>
            <a:endParaRPr lang="es-MX" dirty="0">
              <a:latin typeface="Arial" panose="020B0604020202020204" pitchFamily="34" charset="0"/>
              <a:cs typeface="Arial" panose="020B0604020202020204" pitchFamily="34" charset="0"/>
            </a:endParaRPr>
          </a:p>
          <a:p>
            <a:pPr lvl="0" algn="just"/>
            <a:endParaRPr lang="es-E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dirty="0" err="1">
                <a:latin typeface="Arial" panose="020B0604020202020204" pitchFamily="34" charset="0"/>
                <a:cs typeface="Arial" panose="020B0604020202020204" pitchFamily="34" charset="0"/>
              </a:rPr>
              <a:t>Maday</a:t>
            </a:r>
            <a:r>
              <a:rPr lang="es-ES" dirty="0">
                <a:latin typeface="Arial" panose="020B0604020202020204" pitchFamily="34" charset="0"/>
                <a:cs typeface="Arial" panose="020B0604020202020204" pitchFamily="34" charset="0"/>
              </a:rPr>
              <a:t> Merino Damián                     Presidente</a:t>
            </a:r>
            <a:endParaRPr lang="es-MX"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dirty="0">
                <a:latin typeface="Arial" panose="020B0604020202020204" pitchFamily="34" charset="0"/>
                <a:cs typeface="Arial" panose="020B0604020202020204" pitchFamily="34" charset="0"/>
              </a:rPr>
              <a:t>Lic. Roberto Félix López                  Secretario Ejecutivo</a:t>
            </a:r>
            <a:endParaRPr lang="es-MX"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dirty="0">
                <a:latin typeface="Arial" panose="020B0604020202020204" pitchFamily="34" charset="0"/>
                <a:cs typeface="Arial" panose="020B0604020202020204" pitchFamily="34" charset="0"/>
              </a:rPr>
              <a:t>Lic. Rigoberto de la O Gallegos        Director de Organización Electoral y </a:t>
            </a:r>
          </a:p>
          <a:p>
            <a:pPr lvl="0" algn="just"/>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                             Educación </a:t>
            </a:r>
            <a:r>
              <a:rPr lang="es-ES" dirty="0">
                <a:latin typeface="Arial" panose="020B0604020202020204" pitchFamily="34" charset="0"/>
                <a:cs typeface="Arial" panose="020B0604020202020204" pitchFamily="34" charset="0"/>
              </a:rPr>
              <a:t>Cívica.</a:t>
            </a:r>
            <a:endParaRPr lang="es-MX"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dirty="0">
                <a:latin typeface="Arial" panose="020B0604020202020204" pitchFamily="34" charset="0"/>
                <a:cs typeface="Arial" panose="020B0604020202020204" pitchFamily="34" charset="0"/>
              </a:rPr>
              <a:t>C.P. Juan Manuel Segura Guzmán   Director de Administración</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Cabe señalar que derivado de las reformas electorales, se celebraron elecciones concurrentes el  Domingo 7 de junio ; Así en la misma jornada electoral los ciudadanos tabasqueños eligieron también a los seis diputados federales que representarán a Tabasco en el Congreso de la Unión, por lo que el IEPCT y el Instituto Nacional Electoral (INE) realizaron trabajos coordinados para la instalación – por vez primera de casillas únicas- integradas estas por 6 funcionarios de casilla en vez de los cuatro tradicionales</a:t>
            </a:r>
            <a:r>
              <a:rPr lang="es-ES" dirty="0"/>
              <a:t>.</a:t>
            </a:r>
            <a:endParaRPr lang="es-MX" dirty="0"/>
          </a:p>
        </p:txBody>
      </p:sp>
      <p:pic>
        <p:nvPicPr>
          <p:cNvPr id="5" name="Imagen 4"/>
          <p:cNvPicPr>
            <a:picLocks noChangeAspect="1"/>
          </p:cNvPicPr>
          <p:nvPr/>
        </p:nvPicPr>
        <p:blipFill>
          <a:blip r:embed="rId2"/>
          <a:stretch>
            <a:fillRect/>
          </a:stretch>
        </p:blipFill>
        <p:spPr>
          <a:xfrm>
            <a:off x="7260913" y="451761"/>
            <a:ext cx="955340" cy="920771"/>
          </a:xfrm>
          <a:prstGeom prst="rect">
            <a:avLst/>
          </a:prstGeom>
        </p:spPr>
      </p:pic>
      <p:pic>
        <p:nvPicPr>
          <p:cNvPr id="6" name="Imagen 5"/>
          <p:cNvPicPr>
            <a:picLocks noChangeAspect="1"/>
          </p:cNvPicPr>
          <p:nvPr/>
        </p:nvPicPr>
        <p:blipFill>
          <a:blip r:embed="rId3"/>
          <a:stretch>
            <a:fillRect/>
          </a:stretch>
        </p:blipFill>
        <p:spPr>
          <a:xfrm>
            <a:off x="8965937" y="481040"/>
            <a:ext cx="629041" cy="904877"/>
          </a:xfrm>
          <a:prstGeom prst="rect">
            <a:avLst/>
          </a:prstGeom>
        </p:spPr>
      </p:pic>
      <p:pic>
        <p:nvPicPr>
          <p:cNvPr id="7" name="Imagen 6"/>
          <p:cNvPicPr>
            <a:picLocks noChangeAspect="1"/>
          </p:cNvPicPr>
          <p:nvPr/>
        </p:nvPicPr>
        <p:blipFill>
          <a:blip r:embed="rId4"/>
          <a:stretch>
            <a:fillRect/>
          </a:stretch>
        </p:blipFill>
        <p:spPr>
          <a:xfrm>
            <a:off x="2512487" y="496345"/>
            <a:ext cx="760575" cy="770807"/>
          </a:xfrm>
          <a:prstGeom prst="rect">
            <a:avLst/>
          </a:prstGeom>
        </p:spPr>
      </p:pic>
      <p:pic>
        <p:nvPicPr>
          <p:cNvPr id="8" name="Imagen 7"/>
          <p:cNvPicPr>
            <a:picLocks noChangeAspect="1"/>
          </p:cNvPicPr>
          <p:nvPr/>
        </p:nvPicPr>
        <p:blipFill>
          <a:blip r:embed="rId5"/>
          <a:stretch>
            <a:fillRect/>
          </a:stretch>
        </p:blipFill>
        <p:spPr>
          <a:xfrm>
            <a:off x="5558539" y="496345"/>
            <a:ext cx="984223" cy="671771"/>
          </a:xfrm>
          <a:prstGeom prst="rect">
            <a:avLst/>
          </a:prstGeom>
        </p:spPr>
      </p:pic>
      <p:pic>
        <p:nvPicPr>
          <p:cNvPr id="9"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20592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20090" y="1273216"/>
            <a:ext cx="10687049" cy="3416320"/>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Entre las novedades de la Ley Electoral se vio la obligatoriedad de los partidos de postular en el 50 por ciento de sus candidaturas a mujeres y se presentó la figura de las candidaturas independientes, que permitió la postulación de ciudadanos,  sin el respaldo de partidos, registrándose en el mes de enero 14 aspirantes ciudadanos, -10 para alcaldes y 4 para diputados locales  de los cuales el Instituto Electoral dio procedencia a las formulas presentadas en los municipios de Cárdenas, Centla, Centro, Comalcalco, Macuspana  y Paraíso así como la candidatura del V Distrito correspondiente al Municipio de Centla.</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Igualmente la modificada ley otorga la posibilidad legal de que los candidatos ganadores en los comicios cuenten con la posibilidad de reelegirse en el 2018.</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7260913" y="451761"/>
            <a:ext cx="955340" cy="920771"/>
          </a:xfrm>
          <a:prstGeom prst="rect">
            <a:avLst/>
          </a:prstGeom>
        </p:spPr>
      </p:pic>
      <p:pic>
        <p:nvPicPr>
          <p:cNvPr id="6" name="Imagen 5"/>
          <p:cNvPicPr>
            <a:picLocks noChangeAspect="1"/>
          </p:cNvPicPr>
          <p:nvPr/>
        </p:nvPicPr>
        <p:blipFill>
          <a:blip r:embed="rId3"/>
          <a:stretch>
            <a:fillRect/>
          </a:stretch>
        </p:blipFill>
        <p:spPr>
          <a:xfrm>
            <a:off x="8965937" y="481040"/>
            <a:ext cx="629041" cy="904877"/>
          </a:xfrm>
          <a:prstGeom prst="rect">
            <a:avLst/>
          </a:prstGeom>
        </p:spPr>
      </p:pic>
      <p:pic>
        <p:nvPicPr>
          <p:cNvPr id="7" name="Imagen 6"/>
          <p:cNvPicPr>
            <a:picLocks noChangeAspect="1"/>
          </p:cNvPicPr>
          <p:nvPr/>
        </p:nvPicPr>
        <p:blipFill>
          <a:blip r:embed="rId4"/>
          <a:stretch>
            <a:fillRect/>
          </a:stretch>
        </p:blipFill>
        <p:spPr>
          <a:xfrm>
            <a:off x="2512487" y="496345"/>
            <a:ext cx="760575" cy="770807"/>
          </a:xfrm>
          <a:prstGeom prst="rect">
            <a:avLst/>
          </a:prstGeom>
        </p:spPr>
      </p:pic>
      <p:pic>
        <p:nvPicPr>
          <p:cNvPr id="8" name="Imagen 7"/>
          <p:cNvPicPr>
            <a:picLocks noChangeAspect="1"/>
          </p:cNvPicPr>
          <p:nvPr/>
        </p:nvPicPr>
        <p:blipFill>
          <a:blip r:embed="rId5"/>
          <a:stretch>
            <a:fillRect/>
          </a:stretch>
        </p:blipFill>
        <p:spPr>
          <a:xfrm>
            <a:off x="5558539" y="496345"/>
            <a:ext cx="984223" cy="671771"/>
          </a:xfrm>
          <a:prstGeom prst="rect">
            <a:avLst/>
          </a:prstGeom>
        </p:spPr>
      </p:pic>
      <p:pic>
        <p:nvPicPr>
          <p:cNvPr id="9"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2"/>
            <a:ext cx="735640" cy="81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01374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7260913" y="451761"/>
            <a:ext cx="955340" cy="920771"/>
          </a:xfrm>
          <a:prstGeom prst="rect">
            <a:avLst/>
          </a:prstGeom>
        </p:spPr>
      </p:pic>
      <p:pic>
        <p:nvPicPr>
          <p:cNvPr id="6" name="Imagen 5"/>
          <p:cNvPicPr>
            <a:picLocks noChangeAspect="1"/>
          </p:cNvPicPr>
          <p:nvPr/>
        </p:nvPicPr>
        <p:blipFill>
          <a:blip r:embed="rId3"/>
          <a:stretch>
            <a:fillRect/>
          </a:stretch>
        </p:blipFill>
        <p:spPr>
          <a:xfrm>
            <a:off x="8965937" y="481040"/>
            <a:ext cx="629041" cy="904877"/>
          </a:xfrm>
          <a:prstGeom prst="rect">
            <a:avLst/>
          </a:prstGeom>
        </p:spPr>
      </p:pic>
      <p:pic>
        <p:nvPicPr>
          <p:cNvPr id="7" name="Imagen 6"/>
          <p:cNvPicPr>
            <a:picLocks noChangeAspect="1"/>
          </p:cNvPicPr>
          <p:nvPr/>
        </p:nvPicPr>
        <p:blipFill>
          <a:blip r:embed="rId4"/>
          <a:stretch>
            <a:fillRect/>
          </a:stretch>
        </p:blipFill>
        <p:spPr>
          <a:xfrm>
            <a:off x="2512487" y="496345"/>
            <a:ext cx="760575" cy="770807"/>
          </a:xfrm>
          <a:prstGeom prst="rect">
            <a:avLst/>
          </a:prstGeom>
        </p:spPr>
      </p:pic>
      <p:pic>
        <p:nvPicPr>
          <p:cNvPr id="8" name="Imagen 7"/>
          <p:cNvPicPr>
            <a:picLocks noChangeAspect="1"/>
          </p:cNvPicPr>
          <p:nvPr/>
        </p:nvPicPr>
        <p:blipFill>
          <a:blip r:embed="rId5"/>
          <a:stretch>
            <a:fillRect/>
          </a:stretch>
        </p:blipFill>
        <p:spPr>
          <a:xfrm>
            <a:off x="5558539" y="496345"/>
            <a:ext cx="984223" cy="671771"/>
          </a:xfrm>
          <a:prstGeom prst="rect">
            <a:avLst/>
          </a:prstGeom>
        </p:spPr>
      </p:pic>
      <p:pic>
        <p:nvPicPr>
          <p:cNvPr id="9"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REVISTA 7JPG\RevistaNo7 Web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08760" y="1574157"/>
            <a:ext cx="9452610" cy="50950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sultado de imagen para logo del centro de capacitaciÃ³n judicial elector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32670" y="451762"/>
            <a:ext cx="735640" cy="81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9579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1165860" y="1267152"/>
            <a:ext cx="10206989" cy="3139321"/>
          </a:xfrm>
          <a:prstGeom prst="rect">
            <a:avLst/>
          </a:prstGeom>
          <a:noFill/>
        </p:spPr>
        <p:txBody>
          <a:bodyPr wrap="square" rtlCol="0">
            <a:spAutoFit/>
          </a:bodyPr>
          <a:lstStyle/>
          <a:p>
            <a:pPr algn="just"/>
            <a:endParaRPr lang="es-MX" b="1" dirty="0">
              <a:solidFill>
                <a:prstClr val="black"/>
              </a:solidFill>
            </a:endParaRPr>
          </a:p>
          <a:p>
            <a:pPr algn="just"/>
            <a:r>
              <a:rPr lang="es-MX" b="1" dirty="0">
                <a:solidFill>
                  <a:prstClr val="black"/>
                </a:solidFill>
                <a:latin typeface="Arial" panose="020B0604020202020204" pitchFamily="34" charset="0"/>
                <a:cs typeface="Arial" panose="020B0604020202020204" pitchFamily="34" charset="0"/>
              </a:rPr>
              <a:t>En el ámbito federal. L</a:t>
            </a:r>
            <a:r>
              <a:rPr lang="es-MX" dirty="0">
                <a:solidFill>
                  <a:prstClr val="black"/>
                </a:solidFill>
                <a:latin typeface="Arial" panose="020B0604020202020204" pitchFamily="34" charset="0"/>
                <a:cs typeface="Arial" panose="020B0604020202020204" pitchFamily="34" charset="0"/>
              </a:rPr>
              <a:t>os Tabasqueños elegiremos y renovaremos por mandato constitucional los poderes:</a:t>
            </a:r>
          </a:p>
          <a:p>
            <a:pPr algn="just"/>
            <a:endParaRPr lang="es-MX" dirty="0">
              <a:solidFill>
                <a:prstClr val="black"/>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s-MX" dirty="0">
                <a:solidFill>
                  <a:prstClr val="black"/>
                </a:solidFill>
                <a:latin typeface="Arial" panose="020B0604020202020204" pitchFamily="34" charset="0"/>
                <a:cs typeface="Arial" panose="020B0604020202020204" pitchFamily="34" charset="0"/>
              </a:rPr>
              <a:t>Ejecutivo (1 Presidente de la Republica);</a:t>
            </a:r>
          </a:p>
          <a:p>
            <a:pPr marL="457200" indent="-457200" algn="just">
              <a:buFont typeface="Wingdings" panose="05000000000000000000" pitchFamily="2" charset="2"/>
              <a:buChar char="Ø"/>
            </a:pPr>
            <a:r>
              <a:rPr lang="es-MX" dirty="0">
                <a:solidFill>
                  <a:prstClr val="black"/>
                </a:solidFill>
                <a:latin typeface="Arial" panose="020B0604020202020204" pitchFamily="34" charset="0"/>
                <a:cs typeface="Arial" panose="020B0604020202020204" pitchFamily="34" charset="0"/>
              </a:rPr>
              <a:t>Renovación del Poder Legislativo (Cámara de Diputados  y Senadores:</a:t>
            </a:r>
          </a:p>
          <a:p>
            <a:pPr algn="just"/>
            <a:r>
              <a:rPr lang="es-MX" dirty="0">
                <a:solidFill>
                  <a:prstClr val="black"/>
                </a:solidFill>
                <a:latin typeface="Arial" panose="020B0604020202020204" pitchFamily="34" charset="0"/>
                <a:cs typeface="Arial" panose="020B0604020202020204" pitchFamily="34" charset="0"/>
              </a:rPr>
              <a:t>      Diputados 300 por mayoría relativa y 200 por representación proporcional.</a:t>
            </a:r>
          </a:p>
          <a:p>
            <a:pPr algn="just"/>
            <a:r>
              <a:rPr lang="es-MX" dirty="0">
                <a:solidFill>
                  <a:prstClr val="black"/>
                </a:solidFill>
                <a:latin typeface="Arial" panose="020B0604020202020204" pitchFamily="34" charset="0"/>
                <a:cs typeface="Arial" panose="020B0604020202020204" pitchFamily="34" charset="0"/>
              </a:rPr>
              <a:t>      Senadores 128, de los cuales 64 son elegidos (dos por estado) y uno se le otorga a la primera minoría, los 32 restantes son elegidos por medio de representación proporcional. </a:t>
            </a:r>
          </a:p>
          <a:p>
            <a:pPr algn="just"/>
            <a:r>
              <a:rPr lang="es-MX" b="1" dirty="0">
                <a:solidFill>
                  <a:srgbClr val="9900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MX" sz="3600" b="1" dirty="0">
                <a:solidFill>
                  <a:srgbClr val="990033"/>
                </a:solidFill>
                <a:effectLst>
                  <a:outerShdw blurRad="38100" dist="38100" dir="2700000" algn="tl">
                    <a:srgbClr val="000000">
                      <a:alpha val="43137"/>
                    </a:srgbClr>
                  </a:outerShdw>
                </a:effectLst>
              </a:rPr>
              <a:t>	</a:t>
            </a:r>
            <a:endParaRPr lang="es-MX" dirty="0"/>
          </a:p>
        </p:txBody>
      </p:sp>
      <p:pic>
        <p:nvPicPr>
          <p:cNvPr id="9"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1"/>
            <a:ext cx="735640" cy="92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22074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60913" y="451761"/>
            <a:ext cx="955340" cy="920771"/>
          </a:xfrm>
          <a:prstGeom prst="rect">
            <a:avLst/>
          </a:prstGeom>
        </p:spPr>
      </p:pic>
      <p:pic>
        <p:nvPicPr>
          <p:cNvPr id="5" name="Imagen 4"/>
          <p:cNvPicPr>
            <a:picLocks noChangeAspect="1"/>
          </p:cNvPicPr>
          <p:nvPr/>
        </p:nvPicPr>
        <p:blipFill>
          <a:blip r:embed="rId3"/>
          <a:stretch>
            <a:fillRect/>
          </a:stretch>
        </p:blipFill>
        <p:spPr>
          <a:xfrm>
            <a:off x="8965937" y="481040"/>
            <a:ext cx="629041" cy="904877"/>
          </a:xfrm>
          <a:prstGeom prst="rect">
            <a:avLst/>
          </a:prstGeom>
        </p:spPr>
      </p:pic>
      <p:pic>
        <p:nvPicPr>
          <p:cNvPr id="6" name="Imagen 5"/>
          <p:cNvPicPr>
            <a:picLocks noChangeAspect="1"/>
          </p:cNvPicPr>
          <p:nvPr/>
        </p:nvPicPr>
        <p:blipFill>
          <a:blip r:embed="rId4"/>
          <a:stretch>
            <a:fillRect/>
          </a:stretch>
        </p:blipFill>
        <p:spPr>
          <a:xfrm>
            <a:off x="2512487" y="496345"/>
            <a:ext cx="760575" cy="770807"/>
          </a:xfrm>
          <a:prstGeom prst="rect">
            <a:avLst/>
          </a:prstGeom>
        </p:spPr>
      </p:pic>
      <p:pic>
        <p:nvPicPr>
          <p:cNvPr id="7" name="Imagen 6"/>
          <p:cNvPicPr>
            <a:picLocks noChangeAspect="1"/>
          </p:cNvPicPr>
          <p:nvPr/>
        </p:nvPicPr>
        <p:blipFill>
          <a:blip r:embed="rId5"/>
          <a:stretch>
            <a:fillRect/>
          </a:stretch>
        </p:blipFill>
        <p:spPr>
          <a:xfrm>
            <a:off x="5558539" y="496345"/>
            <a:ext cx="984223" cy="671771"/>
          </a:xfrm>
          <a:prstGeom prst="rect">
            <a:avLst/>
          </a:prstGeom>
        </p:spPr>
      </p:pic>
      <p:pic>
        <p:nvPicPr>
          <p:cNvPr id="8" name="Picture 4" descr="Resultado de imagen para logotipo del  tribunal electoral de tabas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45" y="481039"/>
            <a:ext cx="786111" cy="78611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571500" y="1267151"/>
            <a:ext cx="10778490" cy="2585323"/>
          </a:xfrm>
          <a:prstGeom prst="rect">
            <a:avLst/>
          </a:prstGeom>
          <a:noFill/>
        </p:spPr>
        <p:txBody>
          <a:bodyPr wrap="square" rtlCol="0">
            <a:spAutoFit/>
          </a:bodyPr>
          <a:lstStyle/>
          <a:p>
            <a:pPr algn="just">
              <a:lnSpc>
                <a:spcPct val="150000"/>
              </a:lnSpc>
            </a:pPr>
            <a:endParaRPr lang="es-ES"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El proceso electoral ordinario de las elecciones para Gobernador del Estado, Diputados, Presidentes Municipales y Regidores por ambos Principios</a:t>
            </a:r>
            <a:r>
              <a:rPr lang="es-ES" b="1" u="sng" dirty="0">
                <a:latin typeface="Arial" panose="020B0604020202020204" pitchFamily="34" charset="0"/>
                <a:cs typeface="Arial" panose="020B0604020202020204" pitchFamily="34" charset="0"/>
              </a:rPr>
              <a:t>, se inicia en la primera semana del mes de octubre del año previo al de la elección ordinaria y concluye con la declaratoria de la validez de las elecciones por los órganos electorales respectivos </a:t>
            </a:r>
            <a:r>
              <a:rPr lang="es-ES" dirty="0">
                <a:latin typeface="Arial" panose="020B0604020202020204" pitchFamily="34" charset="0"/>
                <a:cs typeface="Arial" panose="020B0604020202020204" pitchFamily="34" charset="0"/>
              </a:rPr>
              <a:t>o las resoluciones que, en su caso, pronuncien en última instancia los órganos jurisdiccionales correspondientes.</a:t>
            </a:r>
            <a:endParaRPr lang="es-MX" dirty="0">
              <a:latin typeface="Arial" panose="020B0604020202020204" pitchFamily="34" charset="0"/>
              <a:cs typeface="Arial" panose="020B0604020202020204" pitchFamily="34" charset="0"/>
            </a:endParaRPr>
          </a:p>
        </p:txBody>
      </p:sp>
      <p:pic>
        <p:nvPicPr>
          <p:cNvPr id="10" name="Picture 6" descr="Resultado de imagen para logo del centro de capacitaciÃ³n judicial elector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670" y="451761"/>
            <a:ext cx="735640" cy="815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703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Got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TM04033925[[fn=Gota]]</Template>
  <TotalTime>611</TotalTime>
  <Words>9209</Words>
  <Application>Microsoft Office PowerPoint</Application>
  <PresentationFormat>Panorámica</PresentationFormat>
  <Paragraphs>699</Paragraphs>
  <Slides>113</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113</vt:i4>
      </vt:variant>
    </vt:vector>
  </HeadingPairs>
  <TitlesOfParts>
    <vt:vector size="125" baseType="lpstr">
      <vt:lpstr>Arial</vt:lpstr>
      <vt:lpstr>Arial Black</vt:lpstr>
      <vt:lpstr>Arial Narrow</vt:lpstr>
      <vt:lpstr>Arial Rounded MT Bold</vt:lpstr>
      <vt:lpstr>Courier New</vt:lpstr>
      <vt:lpstr>ff2</vt:lpstr>
      <vt:lpstr>ff4</vt:lpstr>
      <vt:lpstr>Roboto</vt:lpstr>
      <vt:lpstr>Times New Roman</vt:lpstr>
      <vt:lpstr>Tw Cen MT</vt:lpstr>
      <vt:lpstr>Wingdings</vt:lpstr>
      <vt:lpstr>Gota</vt:lpstr>
      <vt:lpstr>DIPLOMADO EN DERECHO ELECTORAL</vt:lpstr>
      <vt:lpstr> AUTORIDADES ELECTORALES administrativas.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 VA EL IFE,(1990-2014). LLEGA EL INE</vt:lpstr>
      <vt:lpstr>Tras 23 años de existencia, el Instituto Federal Electoral (IFE) desaparece para dar paso al nuevo Instituto Nacional Electoral (INE). </vt:lpstr>
      <vt:lpstr>Presentación de PowerPoint</vt:lpstr>
      <vt:lpstr>Presentación de PowerPoint</vt:lpstr>
      <vt:lpstr>Presentación de PowerPoint</vt:lpstr>
      <vt:lpstr>Presentación de PowerPoint</vt:lpstr>
      <vt:lpstr>Antecedentes Históricos Político-Electorales anteriores a la creación del Instituto Electoral y de Participación Ciudadana de Tabasco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DIPLOMADO EN DERECHO ELECTORAL</dc:title>
  <dc:creator>Usuario de Windows</dc:creator>
  <cp:lastModifiedBy>Mtro. José Oscar Guzmán García</cp:lastModifiedBy>
  <cp:revision>53</cp:revision>
  <dcterms:created xsi:type="dcterms:W3CDTF">2017-08-31T23:20:49Z</dcterms:created>
  <dcterms:modified xsi:type="dcterms:W3CDTF">2018-04-17T00:46:24Z</dcterms:modified>
</cp:coreProperties>
</file>